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8" r:id="rId5"/>
    <p:sldMasterId id="2147483693" r:id="rId6"/>
  </p:sldMasterIdLst>
  <p:notesMasterIdLst>
    <p:notesMasterId r:id="rId40"/>
  </p:notesMasterIdLst>
  <p:sldIdLst>
    <p:sldId id="141169885" r:id="rId7"/>
    <p:sldId id="2146852226" r:id="rId8"/>
    <p:sldId id="2146852237" r:id="rId9"/>
    <p:sldId id="2146852238" r:id="rId10"/>
    <p:sldId id="2146852232" r:id="rId11"/>
    <p:sldId id="2146852239" r:id="rId12"/>
    <p:sldId id="2146852268" r:id="rId13"/>
    <p:sldId id="2146852265" r:id="rId14"/>
    <p:sldId id="2146852269" r:id="rId15"/>
    <p:sldId id="2146852270" r:id="rId16"/>
    <p:sldId id="2146852271" r:id="rId17"/>
    <p:sldId id="2146852267" r:id="rId18"/>
    <p:sldId id="2146852274" r:id="rId19"/>
    <p:sldId id="2146852273" r:id="rId20"/>
    <p:sldId id="2146852275" r:id="rId21"/>
    <p:sldId id="2146852276" r:id="rId22"/>
    <p:sldId id="2146852277" r:id="rId23"/>
    <p:sldId id="2146852248" r:id="rId24"/>
    <p:sldId id="2081" r:id="rId25"/>
    <p:sldId id="2146852264" r:id="rId26"/>
    <p:sldId id="2146852253" r:id="rId27"/>
    <p:sldId id="645" r:id="rId28"/>
    <p:sldId id="759" r:id="rId29"/>
    <p:sldId id="698" r:id="rId30"/>
    <p:sldId id="2146852252" r:id="rId31"/>
    <p:sldId id="2146852255" r:id="rId32"/>
    <p:sldId id="2146852262" r:id="rId33"/>
    <p:sldId id="376" r:id="rId34"/>
    <p:sldId id="377" r:id="rId35"/>
    <p:sldId id="2146852259" r:id="rId36"/>
    <p:sldId id="2146852260" r:id="rId37"/>
    <p:sldId id="2146852256" r:id="rId38"/>
    <p:sldId id="2146852199" r:id="rId3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FFE1FF"/>
    <a:srgbClr val="FF99FF"/>
    <a:srgbClr val="FFD9FF"/>
    <a:srgbClr val="FFE697"/>
    <a:srgbClr val="FFFF9F"/>
    <a:srgbClr val="FF66FF"/>
    <a:srgbClr val="FFFFFF"/>
    <a:srgbClr val="0066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710" autoAdjust="0"/>
  </p:normalViewPr>
  <p:slideViewPr>
    <p:cSldViewPr snapToGrid="0">
      <p:cViewPr varScale="1">
        <p:scale>
          <a:sx n="108" d="100"/>
          <a:sy n="108" d="100"/>
        </p:scale>
        <p:origin x="76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8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F7E0-10AF-489D-8EA2-67D17A62EC47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th-TH"/>
        </a:p>
      </dgm:t>
    </dgm:pt>
    <dgm:pt modelId="{87E5CD3C-3CBB-4C26-90F1-48F0BC174B81}">
      <dgm:prSet phldrT="[Text]" custT="1"/>
      <dgm:spPr/>
      <dgm:t>
        <a:bodyPr/>
        <a:lstStyle/>
        <a:p>
          <a:pPr algn="l"/>
          <a:r>
            <a:rPr lang="en-US" sz="1200" dirty="0"/>
            <a:t>  Mr. </a:t>
          </a:r>
          <a:r>
            <a:rPr lang="en-US" sz="1200" b="0" dirty="0"/>
            <a:t>Nonthawat Imarom</a:t>
          </a:r>
          <a:endParaRPr lang="th-TH" sz="1400" b="0"/>
        </a:p>
      </dgm:t>
    </dgm:pt>
    <dgm:pt modelId="{10C94CA2-FCC9-46CA-9314-C76D10081A01}" type="par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068EABB7-FF8A-4ED3-B8EE-BBA7D7E46BD1}" type="sib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FE17A1E4-9556-41B1-9FEA-22A2216CFF10}">
      <dgm:prSet phldrT="[Text]" custT="1"/>
      <dgm:spPr/>
      <dgm:t>
        <a:bodyPr/>
        <a:lstStyle/>
        <a:p>
          <a:pPr algn="l"/>
          <a:r>
            <a:rPr lang="en-US" sz="1200" dirty="0"/>
            <a:t>Mr. Jirapat Jindapol</a:t>
          </a:r>
          <a:endParaRPr lang="th-TH" sz="1400" b="0"/>
        </a:p>
      </dgm:t>
    </dgm:pt>
    <dgm:pt modelId="{41AAEA0C-6986-4836-B295-42D4353897CE}" type="parTrans" cxnId="{743975E1-967B-4242-BBCD-9166B33B4D92}">
      <dgm:prSet/>
      <dgm:spPr/>
      <dgm:t>
        <a:bodyPr/>
        <a:lstStyle/>
        <a:p>
          <a:endParaRPr lang="en-US"/>
        </a:p>
      </dgm:t>
    </dgm:pt>
    <dgm:pt modelId="{6CBC541C-71E4-4E81-B4D7-527C1424E41C}" type="sibTrans" cxnId="{743975E1-967B-4242-BBCD-9166B33B4D92}">
      <dgm:prSet/>
      <dgm:spPr/>
      <dgm:t>
        <a:bodyPr/>
        <a:lstStyle/>
        <a:p>
          <a:endParaRPr lang="en-US"/>
        </a:p>
      </dgm:t>
    </dgm:pt>
    <dgm:pt modelId="{7CBCFA2B-FEAA-4FFA-BA41-55956AB782EB}" type="pres">
      <dgm:prSet presAssocID="{7645F7E0-10AF-489D-8EA2-67D17A62EC47}" presName="linearFlow" presStyleCnt="0">
        <dgm:presLayoutVars>
          <dgm:dir/>
          <dgm:resizeHandles val="exact"/>
        </dgm:presLayoutVars>
      </dgm:prSet>
      <dgm:spPr/>
    </dgm:pt>
    <dgm:pt modelId="{6DA46DEF-18B5-4A7E-8FBE-FC2FF1B7FA20}" type="pres">
      <dgm:prSet presAssocID="{87E5CD3C-3CBB-4C26-90F1-48F0BC174B81}" presName="composite" presStyleCnt="0"/>
      <dgm:spPr/>
    </dgm:pt>
    <dgm:pt modelId="{A25AA89A-9771-4816-B1DE-22608906D405}" type="pres">
      <dgm:prSet presAssocID="{87E5CD3C-3CBB-4C26-90F1-48F0BC174B81}" presName="imgShp" presStyleLbl="fgImgPlace1" presStyleIdx="0" presStyleCnt="2" custAng="5400000" custLinFactNeighborX="-23685" custLinFactNeighborY="-224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5DEC102-91B3-47E0-82BB-56AEB02F73A9}" type="pres">
      <dgm:prSet presAssocID="{87E5CD3C-3CBB-4C26-90F1-48F0BC174B81}" presName="txShp" presStyleLbl="node1" presStyleIdx="0" presStyleCnt="2" custScaleX="104416" custScaleY="41495" custLinFactNeighborX="255" custLinFactNeighborY="-1397">
        <dgm:presLayoutVars>
          <dgm:bulletEnabled val="1"/>
        </dgm:presLayoutVars>
      </dgm:prSet>
      <dgm:spPr/>
    </dgm:pt>
    <dgm:pt modelId="{1D648158-7C84-45AE-87DE-807A57C92D55}" type="pres">
      <dgm:prSet presAssocID="{068EABB7-FF8A-4ED3-B8EE-BBA7D7E46BD1}" presName="spacing" presStyleCnt="0"/>
      <dgm:spPr/>
    </dgm:pt>
    <dgm:pt modelId="{3127DCFE-06C4-4D6A-8A69-52B75D0A07DD}" type="pres">
      <dgm:prSet presAssocID="{FE17A1E4-9556-41B1-9FEA-22A2216CFF10}" presName="composite" presStyleCnt="0"/>
      <dgm:spPr/>
    </dgm:pt>
    <dgm:pt modelId="{4709270F-75F3-44ED-AACA-C8D3D08F3CBD}" type="pres">
      <dgm:prSet presAssocID="{FE17A1E4-9556-41B1-9FEA-22A2216CFF10}" presName="imgShp" presStyleLbl="fgImgPlace1" presStyleIdx="1" presStyleCnt="2" custLinFactNeighborX="-29497" custLinFactNeighborY="-284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705F6F6-6EC6-4AD5-8BCE-B0457FD931B8}" type="pres">
      <dgm:prSet presAssocID="{FE17A1E4-9556-41B1-9FEA-22A2216CFF10}" presName="txShp" presStyleLbl="node1" presStyleIdx="1" presStyleCnt="2" custScaleX="103238" custScaleY="43675" custLinFactNeighborX="-352" custLinFactNeighborY="-1260">
        <dgm:presLayoutVars>
          <dgm:bulletEnabled val="1"/>
        </dgm:presLayoutVars>
      </dgm:prSet>
      <dgm:spPr/>
    </dgm:pt>
  </dgm:ptLst>
  <dgm:cxnLst>
    <dgm:cxn modelId="{F27EE077-D292-4E39-9D1F-AEEF876308A2}" type="presOf" srcId="{87E5CD3C-3CBB-4C26-90F1-48F0BC174B81}" destId="{05DEC102-91B3-47E0-82BB-56AEB02F73A9}" srcOrd="0" destOrd="0" presId="urn:microsoft.com/office/officeart/2005/8/layout/vList3"/>
    <dgm:cxn modelId="{F153CBA2-C9DA-47EA-9628-DEFAB231B0A5}" type="presOf" srcId="{FE17A1E4-9556-41B1-9FEA-22A2216CFF10}" destId="{2705F6F6-6EC6-4AD5-8BCE-B0457FD931B8}" srcOrd="0" destOrd="0" presId="urn:microsoft.com/office/officeart/2005/8/layout/vList3"/>
    <dgm:cxn modelId="{08BCC1B3-C1EE-4114-9B3A-74CA6E5C5C54}" srcId="{7645F7E0-10AF-489D-8EA2-67D17A62EC47}" destId="{87E5CD3C-3CBB-4C26-90F1-48F0BC174B81}" srcOrd="0" destOrd="0" parTransId="{10C94CA2-FCC9-46CA-9314-C76D10081A01}" sibTransId="{068EABB7-FF8A-4ED3-B8EE-BBA7D7E46BD1}"/>
    <dgm:cxn modelId="{59DB13C0-A9BF-4388-AC8A-DF050535AE21}" type="presOf" srcId="{7645F7E0-10AF-489D-8EA2-67D17A62EC47}" destId="{7CBCFA2B-FEAA-4FFA-BA41-55956AB782EB}" srcOrd="0" destOrd="0" presId="urn:microsoft.com/office/officeart/2005/8/layout/vList3"/>
    <dgm:cxn modelId="{743975E1-967B-4242-BBCD-9166B33B4D92}" srcId="{7645F7E0-10AF-489D-8EA2-67D17A62EC47}" destId="{FE17A1E4-9556-41B1-9FEA-22A2216CFF10}" srcOrd="1" destOrd="0" parTransId="{41AAEA0C-6986-4836-B295-42D4353897CE}" sibTransId="{6CBC541C-71E4-4E81-B4D7-527C1424E41C}"/>
    <dgm:cxn modelId="{A0E5786F-2058-4AE9-9FBE-D66D0BE45993}" type="presParOf" srcId="{7CBCFA2B-FEAA-4FFA-BA41-55956AB782EB}" destId="{6DA46DEF-18B5-4A7E-8FBE-FC2FF1B7FA20}" srcOrd="0" destOrd="0" presId="urn:microsoft.com/office/officeart/2005/8/layout/vList3"/>
    <dgm:cxn modelId="{2D15D04B-1696-4F40-8A7A-2C7189557765}" type="presParOf" srcId="{6DA46DEF-18B5-4A7E-8FBE-FC2FF1B7FA20}" destId="{A25AA89A-9771-4816-B1DE-22608906D405}" srcOrd="0" destOrd="0" presId="urn:microsoft.com/office/officeart/2005/8/layout/vList3"/>
    <dgm:cxn modelId="{E2EFF589-0E92-4006-9BAE-CC9574586223}" type="presParOf" srcId="{6DA46DEF-18B5-4A7E-8FBE-FC2FF1B7FA20}" destId="{05DEC102-91B3-47E0-82BB-56AEB02F73A9}" srcOrd="1" destOrd="0" presId="urn:microsoft.com/office/officeart/2005/8/layout/vList3"/>
    <dgm:cxn modelId="{7CE1680B-0C3C-4365-ADCB-1A62AC665A30}" type="presParOf" srcId="{7CBCFA2B-FEAA-4FFA-BA41-55956AB782EB}" destId="{1D648158-7C84-45AE-87DE-807A57C92D55}" srcOrd="1" destOrd="0" presId="urn:microsoft.com/office/officeart/2005/8/layout/vList3"/>
    <dgm:cxn modelId="{463C5449-BF38-436C-AB20-5CCF4229E563}" type="presParOf" srcId="{7CBCFA2B-FEAA-4FFA-BA41-55956AB782EB}" destId="{3127DCFE-06C4-4D6A-8A69-52B75D0A07DD}" srcOrd="2" destOrd="0" presId="urn:microsoft.com/office/officeart/2005/8/layout/vList3"/>
    <dgm:cxn modelId="{31AD1F31-2BA6-4EE7-9CB7-100CC162412C}" type="presParOf" srcId="{3127DCFE-06C4-4D6A-8A69-52B75D0A07DD}" destId="{4709270F-75F3-44ED-AACA-C8D3D08F3CBD}" srcOrd="0" destOrd="0" presId="urn:microsoft.com/office/officeart/2005/8/layout/vList3"/>
    <dgm:cxn modelId="{F4E3EEE8-96A7-43D9-851E-A9C9A6954358}" type="presParOf" srcId="{3127DCFE-06C4-4D6A-8A69-52B75D0A07DD}" destId="{2705F6F6-6EC6-4AD5-8BCE-B0457FD931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C102-91B3-47E0-82BB-56AEB02F73A9}">
      <dsp:nvSpPr>
        <dsp:cNvPr id="0" name=""/>
        <dsp:cNvSpPr/>
      </dsp:nvSpPr>
      <dsp:spPr>
        <a:xfrm rot="10800000">
          <a:off x="707933" y="139494"/>
          <a:ext cx="2749996" cy="207593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12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 Mr. </a:t>
          </a:r>
          <a:r>
            <a:rPr lang="en-US" sz="1200" b="0" kern="1200" dirty="0"/>
            <a:t>Nonthawat Imarom</a:t>
          </a:r>
          <a:endParaRPr lang="th-TH" sz="1400" b="0" kern="1200"/>
        </a:p>
      </dsp:txBody>
      <dsp:txXfrm rot="10800000">
        <a:off x="759831" y="139494"/>
        <a:ext cx="2698098" cy="207593"/>
      </dsp:txXfrm>
    </dsp:sp>
    <dsp:sp modelId="{A25AA89A-9771-4816-B1DE-22608906D405}">
      <dsp:nvSpPr>
        <dsp:cNvPr id="0" name=""/>
        <dsp:cNvSpPr/>
      </dsp:nvSpPr>
      <dsp:spPr>
        <a:xfrm rot="5400000">
          <a:off x="390733" y="0"/>
          <a:ext cx="500285" cy="500285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05F6F6-6EC6-4AD5-8BCE-B0457FD931B8}">
      <dsp:nvSpPr>
        <dsp:cNvPr id="0" name=""/>
        <dsp:cNvSpPr/>
      </dsp:nvSpPr>
      <dsp:spPr>
        <a:xfrm rot="10800000">
          <a:off x="715215" y="760084"/>
          <a:ext cx="2718971" cy="218499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612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Mr. Jirapat Jindapol</a:t>
          </a:r>
          <a:endParaRPr lang="th-TH" sz="1400" b="0" kern="1200"/>
        </a:p>
      </dsp:txBody>
      <dsp:txXfrm rot="10800000">
        <a:off x="769840" y="760084"/>
        <a:ext cx="2664346" cy="218499"/>
      </dsp:txXfrm>
    </dsp:sp>
    <dsp:sp modelId="{4709270F-75F3-44ED-AACA-C8D3D08F3CBD}">
      <dsp:nvSpPr>
        <dsp:cNvPr id="0" name=""/>
        <dsp:cNvSpPr/>
      </dsp:nvSpPr>
      <dsp:spPr>
        <a:xfrm>
          <a:off x="369413" y="611276"/>
          <a:ext cx="500285" cy="500285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774-AF29-4C0A-820D-AECA5F842842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AA7F-112F-400A-9146-E13C678507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/>
              <a:t>สร้างมาเพื่อช่วยเหลือ ฝ่าย </a:t>
            </a:r>
            <a:r>
              <a:rPr lang="en-US" dirty="0"/>
              <a:t>fac </a:t>
            </a:r>
            <a:r>
              <a:rPr lang="th-TH"/>
              <a:t>ให้รู้และ </a:t>
            </a:r>
            <a:r>
              <a:rPr lang="en-US" dirty="0"/>
              <a:t>take action </a:t>
            </a:r>
            <a:r>
              <a:rPr lang="th-TH"/>
              <a:t>ได้ไวยิ่งขึ้น</a:t>
            </a:r>
            <a:r>
              <a:rPr lang="en-US" dirty="0"/>
              <a:t> </a:t>
            </a:r>
            <a:r>
              <a:rPr lang="th-TH"/>
              <a:t>โดยที่ ฝ่าย</a:t>
            </a:r>
            <a:r>
              <a:rPr lang="en-US" dirty="0"/>
              <a:t>FAC </a:t>
            </a:r>
            <a:r>
              <a:rPr lang="th-TH"/>
              <a:t>ของ </a:t>
            </a:r>
            <a:r>
              <a:rPr lang="en-US" dirty="0"/>
              <a:t>SDT </a:t>
            </a:r>
            <a:r>
              <a:rPr lang="th-TH"/>
              <a:t>มี โปรแกรมสำเร็จรูป </a:t>
            </a:r>
            <a:r>
              <a:rPr lang="en-US" dirty="0"/>
              <a:t>BAS </a:t>
            </a:r>
            <a:r>
              <a:rPr lang="th-TH"/>
              <a:t> เป็นโปรแกรมควบคุมระบบ</a:t>
            </a:r>
            <a:r>
              <a:rPr lang="en-US" dirty="0"/>
              <a:t> Utility  </a:t>
            </a:r>
            <a:r>
              <a:rPr lang="th-TH"/>
              <a:t>เช่น ระบบไฟฟ้า ระบบน้ำ ระบบควบคุมอณหภูมิ ความชื้น แต่ต้องใช้คนในการเข้าไปดูข้อมูลเพราะเป็นระบบ เน็ตเวิร์คแบบ ปิด จึงทำให้ม่สามารถดูข้อมูลจากภายนอกได้ทำให้ เปลืองคน ดังนั้น ฝ่าย</a:t>
            </a:r>
            <a:r>
              <a:rPr lang="en-US" dirty="0"/>
              <a:t> IT</a:t>
            </a:r>
            <a:r>
              <a:rPr lang="th-TH"/>
              <a:t> ของ </a:t>
            </a:r>
            <a:r>
              <a:rPr lang="en-US" dirty="0"/>
              <a:t>SDT </a:t>
            </a:r>
            <a:r>
              <a:rPr lang="th-TH"/>
              <a:t>จึง</a:t>
            </a:r>
            <a:r>
              <a:rPr lang="en-US" dirty="0"/>
              <a:t> exact data </a:t>
            </a:r>
            <a:r>
              <a:rPr lang="th-TH"/>
              <a:t>ออกมาให้อยู่ในระบบเน็ตเวิร์คของ </a:t>
            </a:r>
            <a:r>
              <a:rPr lang="en-US" dirty="0"/>
              <a:t>SDT </a:t>
            </a:r>
            <a:r>
              <a:rPr lang="th-TH"/>
              <a:t>ดังนั้น โปรเจคของเราคือสร้าง </a:t>
            </a:r>
            <a:r>
              <a:rPr lang="en-US" dirty="0"/>
              <a:t>DASHBOARD </a:t>
            </a:r>
            <a:r>
              <a:rPr lang="th-TH"/>
              <a:t>จากดาต้า ที่ ฝ่าย </a:t>
            </a:r>
            <a:r>
              <a:rPr lang="en-US" dirty="0"/>
              <a:t>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97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26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96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268-6FE0-4825-9115-4C8BB4D1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26D2-8880-4450-9FCA-49B968B6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31E23-66D8-482B-8162-72639282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D949-967A-4B1C-9F11-017E89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2EF6-1644-4F2A-909B-265597C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22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2D4E-BBEE-4710-9D0C-807A242C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C3C9-C329-41EE-9410-94C8FE48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6CD1-5D88-46B5-95A6-5D8A000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2740-9C55-4C41-AEE1-A9BF58B8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BAB-7EEF-4DA7-85D2-2B3D3BC0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8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651B8-3991-4EC8-B59D-56EF6D380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6E28-391D-4027-826A-1B5D882F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53E-3CFC-49D4-8C16-29FDDA4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58D1-325E-45E2-B9A7-C67D49CB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2D8B-3326-4541-A7E4-C4DA6719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04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A07574-A609-4898-B34C-C4AB3FFB45B1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2844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27416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1988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36560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ctr" eaLnBrk="1" hangingPunct="1"/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5" name="直線コネクタ 20">
            <a:extLst>
              <a:ext uri="{FF2B5EF4-FFF2-40B4-BE49-F238E27FC236}">
                <a16:creationId xmlns:a16="http://schemas.microsoft.com/office/drawing/2014/main" id="{8FF9ADB0-A4CC-4B02-98C4-0A3D242CDF6C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61A007ED-F869-4A2F-9CAE-E651DE901FD2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endParaRPr lang="ja-JP" altLang="en-US" sz="998">
              <a:solidFill>
                <a:srgbClr val="FFFFFF"/>
              </a:solidFill>
            </a:endParaRP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F7E03B25-0F22-4D29-9A42-AFADCEAC58F2}"/>
              </a:ext>
            </a:extLst>
          </p:cNvPr>
          <p:cNvSpPr txBox="1">
            <a:spLocks/>
          </p:cNvSpPr>
          <p:nvPr userDrawn="1"/>
        </p:nvSpPr>
        <p:spPr>
          <a:xfrm>
            <a:off x="3182799" y="6534225"/>
            <a:ext cx="4855867" cy="215850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Industrial Engineering Department Sony Device Technology(Thailand)</a:t>
            </a:r>
            <a:r>
              <a:rPr lang="en-US" altLang="ja-JP" sz="998" dirty="0" err="1">
                <a:solidFill>
                  <a:srgbClr val="FFFFFF"/>
                </a:solidFill>
              </a:rPr>
              <a:t>Co.,Ltd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8" name="日付プレースホルダー 2">
            <a:extLst>
              <a:ext uri="{FF2B5EF4-FFF2-40B4-BE49-F238E27FC236}">
                <a16:creationId xmlns:a16="http://schemas.microsoft.com/office/drawing/2014/main" id="{282DB34E-F166-487B-9569-D4AEFE73A016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2022/6/21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0DA5551-B9F6-418F-AE5E-40C84FF8CEF1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fld id="{94E2C36D-0AC8-4D64-B74A-D0CE8726161A}" type="slidenum">
              <a:rPr lang="ja-JP" altLang="en-US" sz="998">
                <a:solidFill>
                  <a:srgbClr val="FFFFFF"/>
                </a:solidFill>
              </a:rPr>
              <a:pPr algn="r" eaLnBrk="1" hangingPunct="1"/>
              <a:t>‹#›</a:t>
            </a:fld>
            <a:r>
              <a:rPr lang="en-US" altLang="ja-JP" sz="998" dirty="0">
                <a:solidFill>
                  <a:srgbClr val="FFFFFF"/>
                </a:solidFill>
              </a:rPr>
              <a:t>/18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pic>
        <p:nvPicPr>
          <p:cNvPr id="10" name="図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3485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5CB-11F1-4B33-868C-FCC9213DD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82AF1-02FB-4832-8A74-2C3D00DB7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857C-C8DD-4B72-A971-D21E17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0684-2C46-4D2F-8DAA-D1556D09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16-81E0-44AF-BC32-F14F08D3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96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298-BD29-4ABB-A8FB-CE5CCF8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9F4F-0F77-468B-B9A0-CA014C36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03A-ABEC-4D7C-BCFA-D7238653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58FA-2944-438C-B47C-DB6CBD3C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E120-E307-432E-B9DC-C5FF73D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68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9338-26FF-4D29-BA52-F1002834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DB0F-1C21-40AC-ABE1-B450F031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7BF5-D118-4FF2-9F2B-54942D64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8C9C-B70D-456C-9A66-20DD7AAA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C02C-65BE-46F8-8DF8-9BC65A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39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ECC-4938-4E8A-ADC8-7E7FA38A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7520-C476-4973-9B93-AAB8F83F3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D98A-226F-4637-884E-7B9A6080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2CDA-1CAC-4470-9455-A41F3FE0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16E1-F4B6-4795-AD61-E9EFA80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B22A-D70D-4FD8-8C45-D0B2826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6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D1D-3949-4076-A50B-365A0509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C12-9535-484A-9EB5-24E8021C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82EA-C2B9-418D-AE1D-705026A0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02AE-4EA8-47D5-99E1-B86A155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0D7F9-E1DE-4468-B1AE-106DBFED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66A5-D66E-42F6-BA4D-A5AD3C5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7CB2A-2539-4E9B-8A69-9D3DEABA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5389C-FAB2-4123-992B-9C2DF79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5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63B-0590-411E-B426-0917C06C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3D89C-1B37-4254-9232-63E2D851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78502-F895-4734-8D5B-80213FEF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EE380-7BC8-4CD9-B627-4A8F7E6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86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D094-898A-4540-B34C-44C4BF6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86E6-7CC1-4483-9DD9-BAE498C0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221E-C1D8-4B42-B624-4CFEEA7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30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27D-C653-4842-820E-4D525A3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43E6-B3F0-448C-8DBA-C6A58E51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FA35-2DA4-4C82-A113-16B92A8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6CF0-575A-46E4-9E34-9F7BDB4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66D3-3C87-4BD2-AE10-EAFCD73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214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E09-462D-4E09-AA2F-C02B30D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8E6A-DBA8-4222-9951-57220937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A7DDA-EFC6-4171-B81B-FC1493F1C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3E3EB-6AC5-46C5-8A25-61DCE6B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838-6E9D-40C5-8E56-51EC67E2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3B451-8C5F-4CEB-AC97-18C13E0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909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F16-A4C7-4E16-9C3B-8D389C0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0C907-34FE-4C9B-9CFC-862A4B1F7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62CF-1450-477C-8F78-0797F75E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1FAD8-39BA-49E3-8CAD-AD382C03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925B-1FE8-4888-BA6F-A2FBFFE8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3D5F-A5ED-4517-92CB-43F5B3FD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571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57C3-3CF1-4626-92AC-11D46F0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EBA46-561F-4746-B48F-17D0FFB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CDB6-83CF-41AC-A05A-A9682D13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8D5B-4C79-478B-8BD8-CEE334B7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21C2-8E65-4B58-906F-0E1E82A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9886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D8890-C8AA-4BA1-9E20-13F2C55D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3BC4-B8A0-4452-A046-6FD29A772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BA2-35E4-4FE9-9EA6-64BDF67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5CA4-D8CC-4309-B1ED-47FD2858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922C-85BB-433C-9F97-B84ECF02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57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555453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113768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7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251" y="5733472"/>
            <a:ext cx="10752799" cy="21539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部署名</a:t>
            </a:r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251" y="6081992"/>
            <a:ext cx="10752799" cy="15385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ライツ表記</a:t>
            </a:r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19251" y="2915290"/>
            <a:ext cx="10752799" cy="3077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kumimoji="1" lang="ja-JP" altLang="en-US" dirty="0"/>
              <a:t>サブタイトルの書式設定</a:t>
            </a: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999" dirty="0">
                <a:solidFill>
                  <a:prstClr val="black"/>
                </a:solidFill>
              </a:rPr>
              <a:t>付帯項目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" y="302896"/>
            <a:ext cx="1436674" cy="3615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5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19976" y="6120000"/>
            <a:ext cx="10752049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1088236">
              <a:spcAft>
                <a:spcPts val="400"/>
              </a:spcAft>
            </a:pPr>
            <a:r>
              <a:rPr lang="en-US" altLang="ja-JP" sz="899" dirty="0">
                <a:solidFill>
                  <a:srgbClr val="717171"/>
                </a:solidFill>
                <a:cs typeface="メイリオ"/>
              </a:rPr>
              <a:t>SONY</a:t>
            </a: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はソニー株式会社の登録商標または商標です。 </a:t>
            </a:r>
          </a:p>
          <a:p>
            <a:pPr algn="ctr" defTabSz="1088236">
              <a:spcAft>
                <a:spcPts val="400"/>
              </a:spcAft>
            </a:pP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各ソニー製品の商品名・サービス名はソニー株式会社またはグループ各社の登録商標または商標です。その他の製品および会社名は、各社の商号、登録商標または商標です。 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73" y="2978310"/>
            <a:ext cx="3596254" cy="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15B-3B4D-4AD3-9DEF-9F201F1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51C7-A7CD-4D9A-A64E-F2961E0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09FE-C339-4947-BD45-35AA8A7A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30EC-31A8-47A4-B7F7-4C7EC16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6A7-C28C-477F-9F57-378BA335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506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2498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5" name="正方形/長方形 15"/>
          <p:cNvSpPr/>
          <p:nvPr userDrawn="1"/>
        </p:nvSpPr>
        <p:spPr>
          <a:xfrm>
            <a:off x="0" y="6453188"/>
            <a:ext cx="12192000" cy="4318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10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" y="6545265"/>
            <a:ext cx="1399116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16"/>
          <p:cNvCxnSpPr/>
          <p:nvPr userDrawn="1"/>
        </p:nvCxnSpPr>
        <p:spPr>
          <a:xfrm>
            <a:off x="2106084" y="6561138"/>
            <a:ext cx="0" cy="2159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4"/>
          <p:cNvSpPr txBox="1">
            <a:spLocks/>
          </p:cNvSpPr>
          <p:nvPr userDrawn="1"/>
        </p:nvSpPr>
        <p:spPr>
          <a:xfrm>
            <a:off x="1674286" y="6570663"/>
            <a:ext cx="325966" cy="196850"/>
          </a:xfrm>
          <a:prstGeom prst="rect">
            <a:avLst/>
          </a:prstGeom>
        </p:spPr>
        <p:txBody>
          <a:bodyPr lIns="0" tIns="0" rIns="0" bIns="0" anchor="ctr"/>
          <a:lstStyle>
            <a:lvl1pPr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1pPr>
            <a:lvl2pPr marL="742950" indent="-28575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2pPr>
            <a:lvl3pPr marL="11430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3pPr>
            <a:lvl4pPr marL="16002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4pPr>
            <a:lvl5pPr marL="20574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9pPr>
          </a:lstStyle>
          <a:p>
            <a:pPr algn="r" eaLnBrk="1" hangingPunct="1">
              <a:defRPr/>
            </a:pPr>
            <a:fld id="{E9D16F2C-1A16-4550-BFE2-F4B8306D554B}" type="slidenum">
              <a:rPr lang="ja-JP" altLang="en-US" sz="1199" smtClean="0">
                <a:solidFill>
                  <a:srgbClr val="FFFFFF"/>
                </a:solidFill>
                <a:ea typeface="MS PGothic" pitchFamily="34" charset="-128"/>
                <a:cs typeface="Angsana New" pitchFamily="18" charset="-34"/>
              </a:rPr>
              <a:pPr algn="r" eaLnBrk="1" hangingPunct="1">
                <a:defRPr/>
              </a:pPr>
              <a:t>‹#›</a:t>
            </a:fld>
            <a:endParaRPr lang="ja-JP" altLang="en-US" sz="11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11" name="図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453188"/>
            <a:ext cx="172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 bwMode="gray">
          <a:xfrm>
            <a:off x="478284" y="360281"/>
            <a:ext cx="11231200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97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2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666460" y="1053287"/>
            <a:ext cx="10655566" cy="516480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44"/>
              </a:lnSpc>
              <a:spcBef>
                <a:spcPts val="0"/>
              </a:spcBef>
              <a:buFontTx/>
              <a:buNone/>
              <a:defRPr sz="2897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4044"/>
              </a:lnSpc>
              <a:spcBef>
                <a:spcPts val="0"/>
              </a:spcBef>
              <a:buFontTx/>
              <a:buNone/>
              <a:defRPr sz="1898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4044"/>
              </a:lnSpc>
              <a:spcBef>
                <a:spcPts val="0"/>
              </a:spcBef>
              <a:buFontTx/>
              <a:buNone/>
              <a:defRPr sz="1698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4044"/>
              </a:lnSpc>
              <a:spcBef>
                <a:spcPts val="0"/>
              </a:spcBef>
              <a:buFontTx/>
              <a:buNone/>
              <a:defRPr sz="1299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199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2" name="日付プレースホルダー 2"/>
          <p:cNvSpPr txBox="1">
            <a:spLocks/>
          </p:cNvSpPr>
          <p:nvPr userDrawn="1"/>
        </p:nvSpPr>
        <p:spPr>
          <a:xfrm>
            <a:off x="2198182" y="6572153"/>
            <a:ext cx="775309" cy="21594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</a:rPr>
              <a:t>2018.06.14</a:t>
            </a:r>
          </a:p>
        </p:txBody>
      </p:sp>
      <p:sp>
        <p:nvSpPr>
          <p:cNvPr id="13" name="フッター プレースホルダー 3"/>
          <p:cNvSpPr txBox="1">
            <a:spLocks/>
          </p:cNvSpPr>
          <p:nvPr userDrawn="1"/>
        </p:nvSpPr>
        <p:spPr>
          <a:xfrm>
            <a:off x="2989446" y="6568060"/>
            <a:ext cx="4854943" cy="21594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IE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Section/</a:t>
            </a:r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MBC / MPC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Division</a:t>
            </a:r>
            <a:endParaRPr lang="en-US" altLang="ja-JP" sz="899" dirty="0">
              <a:solidFill>
                <a:schemeClr val="bg1"/>
              </a:solidFill>
              <a:latin typeface="SST" pitchFamily="34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129937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7366">
              <a:defRPr/>
            </a:pPr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8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5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 Sony Device Technology(Thailand) Co., Ltd</a:t>
            </a:r>
            <a:endParaRPr lang="ja-JP" altLang="en-US" sz="998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8" smtClean="0"/>
              <a:pPr>
                <a:defRPr/>
              </a:pPr>
              <a:t>‹#›</a:t>
            </a:fld>
            <a:endParaRPr lang="ja-JP" altLang="en-US" sz="998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6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8" dirty="0"/>
              <a:t>SDT SF Project</a:t>
            </a:r>
            <a:endParaRPr lang="ja-JP" altLang="en-US" sz="998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7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2022/08/16</a:t>
            </a:r>
            <a:endParaRPr lang="ja-JP" altLang="en-US" sz="998" dirty="0"/>
          </a:p>
        </p:txBody>
      </p:sp>
    </p:spTree>
    <p:extLst>
      <p:ext uri="{BB962C8B-B14F-4D97-AF65-F5344CB8AC3E}">
        <p14:creationId xmlns:p14="http://schemas.microsoft.com/office/powerpoint/2010/main" val="1899303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2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7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Smart Factory PJ </a:t>
            </a:r>
            <a:r>
              <a:rPr lang="ja-JP" altLang="en-US" sz="897">
                <a:latin typeface="Meiryo UI" panose="020B0604030504040204" pitchFamily="50" charset="-128"/>
                <a:ea typeface="Meiryo UI" panose="020B0604030504040204" pitchFamily="50" charset="-128"/>
              </a:rPr>
              <a:t>｜ </a:t>
            </a:r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A8 Smart JISSO Manufacturing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6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2021/07/26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7" y="6426102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3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06311"/>
            <a:ext cx="12191301" cy="3993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4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C26D285-05D7-4D44-B78C-6069DF52BA0F}"/>
              </a:ext>
            </a:extLst>
          </p:cNvPr>
          <p:cNvSpPr txBox="1">
            <a:spLocks/>
          </p:cNvSpPr>
          <p:nvPr userDrawn="1"/>
        </p:nvSpPr>
        <p:spPr>
          <a:xfrm>
            <a:off x="6644046" y="6534075"/>
            <a:ext cx="4144984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Copyright 2021 Sony Semiconductor Manufacturing Corporation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7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7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7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28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6525BD89-1374-4654-B800-D0BE31365B84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84030F7E-37FB-4B22-A8A2-6A2BFD48C2EE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フッター プレースホルダー 3">
            <a:extLst>
              <a:ext uri="{FF2B5EF4-FFF2-40B4-BE49-F238E27FC236}">
                <a16:creationId xmlns:a16="http://schemas.microsoft.com/office/drawing/2014/main" id="{C844364C-D585-43CB-96B7-37DD0F2A4C1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0A6FEA00-7504-4EAC-A2A9-9242C946FCE3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4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2022/10/21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081DBDD3-A2E0-4EC6-90AE-F7DFC6C8F12C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AC168DD1-1FFA-418A-9BD1-1D73205BA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14">
            <a:extLst>
              <a:ext uri="{FF2B5EF4-FFF2-40B4-BE49-F238E27FC236}">
                <a16:creationId xmlns:a16="http://schemas.microsoft.com/office/drawing/2014/main" id="{20D70844-6515-4F70-AF9B-C487F010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73B3-EE4F-4D47-B234-2E2BBF9DA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2022/08/16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35153143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>
            <a:extLst>
              <a:ext uri="{FF2B5EF4-FFF2-40B4-BE49-F238E27FC236}">
                <a16:creationId xmlns:a16="http://schemas.microsoft.com/office/drawing/2014/main" id="{F6550A72-CC2E-4C3F-B2D5-E39809A86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03143"/>
            <a:ext cx="143677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9">
            <a:extLst>
              <a:ext uri="{FF2B5EF4-FFF2-40B4-BE49-F238E27FC236}">
                <a16:creationId xmlns:a16="http://schemas.microsoft.com/office/drawing/2014/main" id="{ACF68310-5D79-4482-9B71-538F7A407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/>
          </p:nvPr>
        </p:nvSpPr>
        <p:spPr>
          <a:xfrm>
            <a:off x="719251" y="5733472"/>
            <a:ext cx="10752799" cy="1937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719251" y="6097473"/>
            <a:ext cx="10752799" cy="13837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7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719251" y="2915290"/>
            <a:ext cx="10752799" cy="2767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41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C35A-7C1A-4668-B368-9BF279C9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7C0F-D4B5-476B-A29C-23068E2A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C176-1D9D-4048-A9EA-6718A9D0F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6165-014D-4473-B04C-57095F5E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3466-B4C4-4A30-BB99-1963E3C6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E430-4E11-4C4C-8C9A-689A401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683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A69-018C-48BF-9A1E-4FF0A0E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8E09-9511-48CE-A9D4-260F0C61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688-C508-40F6-90FB-5793921A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39E2-8E49-49DA-AB37-86F0E99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C0A76-355F-40A6-869F-C7F0F849A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BB78B-E93B-45B2-A03F-1A439AF1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58C0F-EE5B-40CB-A8A4-70FBD34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273FF-4127-488F-9B0A-3974E60A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50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E05-DF0F-410E-870B-8CFB80E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4B74-6B79-47C0-9A14-CED00B45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7923B-7A92-47A9-8979-4F2822D8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A0E79-A5E2-49B2-ACBE-26581B3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0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83786-BDDC-47CE-AC05-EA26568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7D98-721F-46BD-865D-8BC5B04B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B85D-F19A-48B7-AF4D-A208967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8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5B78-8BCC-4241-AC39-3958EF3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A47E-4D32-4740-9FE5-FE88B069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A77-79CE-416D-A3F6-10B6CAF05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C448-18A6-4813-A20E-BF139950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866B-7258-4F9B-9838-3F678A1C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2971-A6B6-4493-8126-4FBAE3F3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3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64C-1F79-4335-934D-9E33620E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2F482-085F-4079-B0FA-F148A38B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5630-5007-4565-978D-7FCB7B46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8616-643F-45F0-8409-CFA3A76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629-8721-4783-8FC2-02EC85A1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3A51-0846-473D-930C-69CE8FB7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1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143D9-5018-41B4-B999-8E303F4E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2E78-BC3D-410D-A989-782F5171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FA9F-470E-44C2-8A8A-BEA8C4C31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6694-6662-47AB-B52E-E092361DA30E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0796-BDE2-4B3A-9E7E-4547F8174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62A-7FED-4694-878C-EC1957D5C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4B225-1D64-436D-ABC8-59293B06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B78F9-128C-4C46-BDCB-6C1D0C9A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ADAC-D2DC-4FE7-852F-657EA16F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3BB14-3FE5-4EB9-A987-883B696B6191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307B-8A28-4797-97E0-AF978421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044B-0A97-4A23-91E3-0BDCA935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9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  <p:sldLayoutId id="2147483692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2" r:id="rId7"/>
    <p:sldLayoutId id="2147483703" r:id="rId8"/>
    <p:sldLayoutId id="2147483663" r:id="rId9"/>
    <p:sldLayoutId id="2147483700" r:id="rId10"/>
  </p:sldLayoutIdLst>
  <p:hf hdr="0"/>
  <p:txStyles>
    <p:titleStyle>
      <a:lvl1pPr algn="l" defTabSz="1088236" rtl="0" eaLnBrk="1" latinLnBrk="0" hangingPunct="1">
        <a:spcBef>
          <a:spcPct val="0"/>
        </a:spcBef>
        <a:buNone/>
        <a:defRPr kumimoji="1" sz="5195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089" indent="-40808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3796" kern="1200">
          <a:solidFill>
            <a:schemeClr val="tx1"/>
          </a:solidFill>
          <a:latin typeface="+mj-ea"/>
          <a:ea typeface="+mj-ea"/>
          <a:cs typeface="+mn-cs"/>
        </a:defRPr>
      </a:lvl1pPr>
      <a:lvl2pPr marL="884191" indent="-340074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3297" kern="1200">
          <a:solidFill>
            <a:schemeClr val="tx1"/>
          </a:solidFill>
          <a:latin typeface="+mj-ea"/>
          <a:ea typeface="+mj-ea"/>
          <a:cs typeface="+mn-cs"/>
        </a:defRPr>
      </a:lvl2pPr>
      <a:lvl3pPr marL="1360294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897" kern="1200">
          <a:solidFill>
            <a:schemeClr val="tx1"/>
          </a:solidFill>
          <a:latin typeface="+mj-ea"/>
          <a:ea typeface="+mj-ea"/>
          <a:cs typeface="+mn-cs"/>
        </a:defRPr>
      </a:lvl3pPr>
      <a:lvl4pPr marL="1904412" indent="-272059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4pPr>
      <a:lvl5pPr marL="2448530" indent="-272059" algn="l" defTabSz="1088236" rtl="0" eaLnBrk="1" latinLnBrk="0" hangingPunct="1">
        <a:spcBef>
          <a:spcPct val="20000"/>
        </a:spcBef>
        <a:buFont typeface="Arial" pitchFamily="34" charset="0"/>
        <a:buChar char="»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5pPr>
      <a:lvl6pPr marL="2992647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65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83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00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4117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2353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647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9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470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8824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52942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26.jpeg"/><Relationship Id="rId5" Type="http://schemas.openxmlformats.org/officeDocument/2006/relationships/image" Target="../media/image43.png"/><Relationship Id="rId10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24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7.png"/><Relationship Id="rId18" Type="http://schemas.openxmlformats.org/officeDocument/2006/relationships/image" Target="../media/image22.png"/><Relationship Id="rId26" Type="http://schemas.openxmlformats.org/officeDocument/2006/relationships/image" Target="../media/image73.png"/><Relationship Id="rId3" Type="http://schemas.openxmlformats.org/officeDocument/2006/relationships/image" Target="../media/image64.png"/><Relationship Id="rId21" Type="http://schemas.openxmlformats.org/officeDocument/2006/relationships/image" Target="../media/image2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69.png"/><Relationship Id="rId25" Type="http://schemas.openxmlformats.org/officeDocument/2006/relationships/image" Target="../media/image72.png"/><Relationship Id="rId2" Type="http://schemas.openxmlformats.org/officeDocument/2006/relationships/image" Target="../media/image63.png"/><Relationship Id="rId16" Type="http://schemas.openxmlformats.org/officeDocument/2006/relationships/image" Target="../media/image4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44.png"/><Relationship Id="rId24" Type="http://schemas.openxmlformats.org/officeDocument/2006/relationships/image" Target="../media/image71.png"/><Relationship Id="rId5" Type="http://schemas.openxmlformats.org/officeDocument/2006/relationships/image" Target="../media/image45.png"/><Relationship Id="rId15" Type="http://schemas.openxmlformats.org/officeDocument/2006/relationships/image" Target="../media/image68.png"/><Relationship Id="rId23" Type="http://schemas.openxmlformats.org/officeDocument/2006/relationships/image" Target="../media/image70.png"/><Relationship Id="rId10" Type="http://schemas.openxmlformats.org/officeDocument/2006/relationships/image" Target="../media/image43.png"/><Relationship Id="rId19" Type="http://schemas.openxmlformats.org/officeDocument/2006/relationships/image" Target="../media/image23.png"/><Relationship Id="rId4" Type="http://schemas.openxmlformats.org/officeDocument/2006/relationships/image" Target="../media/image65.png"/><Relationship Id="rId9" Type="http://schemas.openxmlformats.org/officeDocument/2006/relationships/image" Target="../media/image41.png"/><Relationship Id="rId14" Type="http://schemas.openxmlformats.org/officeDocument/2006/relationships/image" Target="../media/image53.png"/><Relationship Id="rId22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ata2.unhcr.org/en/dataviz/105" TargetMode="External"/><Relationship Id="rId11" Type="http://schemas.openxmlformats.org/officeDocument/2006/relationships/image" Target="../media/image81.png"/><Relationship Id="rId5" Type="http://schemas.openxmlformats.org/officeDocument/2006/relationships/image" Target="../media/image76.jpe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7" Type="http://schemas.openxmlformats.org/officeDocument/2006/relationships/image" Target="../media/image90.jpe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9.jpe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106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hyperlink" Target="https://openclipart.org/detail/296351/desktop-computer-3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hyperlink" Target="https://freesvg.org/computer-server-vector-image" TargetMode="External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422-database-corporation-server-sql-oracle-microsoft-develope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301053-08A4-4222-9455-F091E8FBE8DC}"/>
              </a:ext>
            </a:extLst>
          </p:cNvPr>
          <p:cNvSpPr/>
          <p:nvPr/>
        </p:nvSpPr>
        <p:spPr>
          <a:xfrm>
            <a:off x="4934" y="1086"/>
            <a:ext cx="12182132" cy="3996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913208"/>
            <a:endParaRPr kumimoji="1" lang="th-TH" sz="19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2F80-0C83-4B80-BCDB-A36989F3A9F7}"/>
              </a:ext>
            </a:extLst>
          </p:cNvPr>
          <p:cNvSpPr txBox="1"/>
          <p:nvPr/>
        </p:nvSpPr>
        <p:spPr>
          <a:xfrm>
            <a:off x="3388399" y="44653"/>
            <a:ext cx="5415202" cy="4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208"/>
            <a:r>
              <a:rPr kumimoji="1" lang="en-US" sz="2398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responsibility</a:t>
            </a:r>
          </a:p>
        </p:txBody>
      </p: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E9CE12E-007B-4D22-88A3-FD15EA9EA9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32" y="-48633"/>
            <a:ext cx="1205453" cy="1104155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00DD5CD-BD91-4651-8E24-3ADA2411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34185"/>
              </p:ext>
            </p:extLst>
          </p:nvPr>
        </p:nvGraphicFramePr>
        <p:xfrm>
          <a:off x="1528251" y="911340"/>
          <a:ext cx="9135498" cy="503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298">
                  <a:extLst>
                    <a:ext uri="{9D8B030D-6E8A-4147-A177-3AD203B41FA5}">
                      <a16:colId xmlns:a16="http://schemas.microsoft.com/office/drawing/2014/main" val="2918345609"/>
                    </a:ext>
                  </a:extLst>
                </a:gridCol>
                <a:gridCol w="7040200">
                  <a:extLst>
                    <a:ext uri="{9D8B030D-6E8A-4147-A177-3AD203B41FA5}">
                      <a16:colId xmlns:a16="http://schemas.microsoft.com/office/drawing/2014/main" val="562265172"/>
                    </a:ext>
                  </a:extLst>
                </a:gridCol>
              </a:tblGrid>
              <a:tr h="45723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Item</a:t>
                      </a:r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Description</a:t>
                      </a:r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981518"/>
                  </a:ext>
                </a:extLst>
              </a:tr>
              <a:tr h="137744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PIC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39763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Project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SF080 FAC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855856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concept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To develop  FAC Dashboard by .NET, MVC and SQL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566148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advisor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Mr.</a:t>
                      </a:r>
                      <a:r>
                        <a:rPr kumimoji="1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Nattapong Chitcharoen</a:t>
                      </a:r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72895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Training knowledge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SDT business knowledge, web development by .NET, MVC and SQL database</a:t>
                      </a:r>
                      <a:endParaRPr lang="th-T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58851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Trainer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Mr.Patchara Khuenpet</a:t>
                      </a:r>
                      <a:endParaRPr lang="th-T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213377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Period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4 Jul’22 to 23 Oct’22</a:t>
                      </a:r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47620"/>
                  </a:ext>
                </a:extLst>
              </a:tr>
              <a:tr h="4572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Progress report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2 times / month</a:t>
                      </a:r>
                      <a:endParaRPr lang="th-TH" sz="12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82846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2B9042-D587-409C-A06F-DFA71769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0919824"/>
              </p:ext>
            </p:extLst>
          </p:nvPr>
        </p:nvGraphicFramePr>
        <p:xfrm>
          <a:off x="3451315" y="1462892"/>
          <a:ext cx="3960440" cy="1125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9372F7C-0986-4F15-BBEA-E08BB6AEE4F7}"/>
              </a:ext>
            </a:extLst>
          </p:cNvPr>
          <p:cNvSpPr/>
          <p:nvPr/>
        </p:nvSpPr>
        <p:spPr>
          <a:xfrm>
            <a:off x="7411755" y="1589562"/>
            <a:ext cx="1296144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S2022022</a:t>
            </a:r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E02A8-80AD-42B1-AD3C-118B61390047}"/>
              </a:ext>
            </a:extLst>
          </p:cNvPr>
          <p:cNvSpPr/>
          <p:nvPr/>
        </p:nvSpPr>
        <p:spPr>
          <a:xfrm>
            <a:off x="7411755" y="2208134"/>
            <a:ext cx="1296144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S2022021</a:t>
            </a:r>
            <a:endParaRPr lang="th-TH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8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44BE-E363-4D88-BE6A-0D95AEAC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605209"/>
            <a:ext cx="5469312" cy="2654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8E91F5-235D-4012-B2AA-10D05C0BA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1142" y="3079527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75CA-6D79-41FB-814F-B5FD6082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67" t="52871" r="847" b="7411"/>
          <a:stretch/>
        </p:blipFill>
        <p:spPr>
          <a:xfrm>
            <a:off x="6841886" y="3066527"/>
            <a:ext cx="4979426" cy="206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80366-2A55-40AE-9364-D3E6FE9B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12" y="2608379"/>
            <a:ext cx="5382864" cy="2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627906" y="770927"/>
            <a:ext cx="783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Configuration</a:t>
            </a:r>
          </a:p>
          <a:p>
            <a:r>
              <a:rPr lang="en-US" sz="1200" dirty="0"/>
              <a:t>   1.1) Distribute to </a:t>
            </a:r>
            <a:r>
              <a:rPr lang="en-US" sz="1200" dirty="0" err="1"/>
              <a:t>P’Nut</a:t>
            </a:r>
            <a:r>
              <a:rPr lang="en-US" sz="1200" dirty="0"/>
              <a:t> summary to FAC dashboard</a:t>
            </a:r>
          </a:p>
          <a:p>
            <a:r>
              <a:rPr lang="en-US" sz="1200" dirty="0"/>
              <a:t>   1.2) Create Sidebar menu by Building and room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6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71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Data Summary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D7A3D-2C96-4B15-964F-4D6FC9C91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8"/>
          <a:stretch/>
        </p:blipFill>
        <p:spPr>
          <a:xfrm>
            <a:off x="1361819" y="1500320"/>
            <a:ext cx="9666589" cy="46970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962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7C9741-9285-4CA2-B69C-DEFFA90F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7" t="15116" r="5486" b="45378"/>
          <a:stretch/>
        </p:blipFill>
        <p:spPr>
          <a:xfrm>
            <a:off x="371350" y="1538289"/>
            <a:ext cx="11610659" cy="3460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807082" y="764093"/>
            <a:ext cx="7839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</a:t>
            </a:r>
            <a:endParaRPr lang="en-US" sz="1200" b="1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171424" y="389805"/>
            <a:ext cx="635658" cy="460528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6.1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88776" y="51671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dashboard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5946C2F-E224-45FA-86D2-E0EF6F8CC4C3}"/>
              </a:ext>
            </a:extLst>
          </p:cNvPr>
          <p:cNvSpPr/>
          <p:nvPr/>
        </p:nvSpPr>
        <p:spPr>
          <a:xfrm>
            <a:off x="371350" y="3429000"/>
            <a:ext cx="1158351" cy="267833"/>
          </a:xfrm>
          <a:prstGeom prst="borderCallout1">
            <a:avLst>
              <a:gd name="adj1" fmla="val -37714"/>
              <a:gd name="adj2" fmla="val 186421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0FCA124D-AE51-4F43-B4BB-AD2295834E81}"/>
              </a:ext>
            </a:extLst>
          </p:cNvPr>
          <p:cNvSpPr/>
          <p:nvPr/>
        </p:nvSpPr>
        <p:spPr>
          <a:xfrm>
            <a:off x="3715682" y="5181665"/>
            <a:ext cx="1872317" cy="973602"/>
          </a:xfrm>
          <a:prstGeom prst="borderCallout1">
            <a:avLst>
              <a:gd name="adj1" fmla="val -75694"/>
              <a:gd name="adj2" fmla="val 1312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Button Link to more detail.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Status Temperature and Humidity.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 color when value is within a certain range.</a:t>
            </a:r>
          </a:p>
        </p:txBody>
      </p:sp>
    </p:spTree>
    <p:extLst>
      <p:ext uri="{BB962C8B-B14F-4D97-AF65-F5344CB8AC3E}">
        <p14:creationId xmlns:p14="http://schemas.microsoft.com/office/powerpoint/2010/main" val="294410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807082" y="764093"/>
            <a:ext cx="7839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Utility</a:t>
            </a:r>
            <a:endParaRPr lang="en-US" sz="1200" b="1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171424" y="389805"/>
            <a:ext cx="635658" cy="460528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6.2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88776" y="51671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dashboard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95A4D-0B65-4013-99F9-688D49BC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1" y="1186873"/>
            <a:ext cx="5799666" cy="4991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allout: Line 19">
            <a:extLst>
              <a:ext uri="{FF2B5EF4-FFF2-40B4-BE49-F238E27FC236}">
                <a16:creationId xmlns:a16="http://schemas.microsoft.com/office/drawing/2014/main" id="{1307EC08-2C5F-4A9B-B5A6-AF0946060257}"/>
              </a:ext>
            </a:extLst>
          </p:cNvPr>
          <p:cNvSpPr/>
          <p:nvPr/>
        </p:nvSpPr>
        <p:spPr>
          <a:xfrm>
            <a:off x="1129089" y="2280634"/>
            <a:ext cx="1158351" cy="267833"/>
          </a:xfrm>
          <a:prstGeom prst="borderCallout1">
            <a:avLst>
              <a:gd name="adj1" fmla="val -37714"/>
              <a:gd name="adj2" fmla="val 186421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Chart Name</a:t>
            </a: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589ACE10-1A5A-439F-9839-951FB2ECDD5E}"/>
              </a:ext>
            </a:extLst>
          </p:cNvPr>
          <p:cNvSpPr/>
          <p:nvPr/>
        </p:nvSpPr>
        <p:spPr>
          <a:xfrm>
            <a:off x="1205289" y="4481968"/>
            <a:ext cx="1158351" cy="267833"/>
          </a:xfrm>
          <a:prstGeom prst="borderCallout1">
            <a:avLst>
              <a:gd name="adj1" fmla="val -37714"/>
              <a:gd name="adj2" fmla="val 19884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9245599" y="2717801"/>
            <a:ext cx="1295402" cy="491066"/>
          </a:xfrm>
          <a:prstGeom prst="borderCallout1">
            <a:avLst>
              <a:gd name="adj1" fmla="val -107260"/>
              <a:gd name="adj2" fmla="val -75250"/>
              <a:gd name="adj3" fmla="val 49684"/>
              <a:gd name="adj4" fmla="val 14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to more </a:t>
            </a:r>
          </a:p>
          <a:p>
            <a:pPr algn="ctr"/>
            <a:r>
              <a:rPr lang="en-US" dirty="0"/>
              <a:t>detail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9007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22E75-E982-4D51-9B64-8A59A45AD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71" y="1350028"/>
            <a:ext cx="6405496" cy="4868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807082" y="764093"/>
            <a:ext cx="7839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Energy</a:t>
            </a:r>
            <a:endParaRPr lang="en-US" sz="1200" b="1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171424" y="389805"/>
            <a:ext cx="635658" cy="460528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6.3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88776" y="516712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dashboard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8154323" y="2087749"/>
            <a:ext cx="1295402" cy="276999"/>
          </a:xfrm>
          <a:prstGeom prst="borderCallout1">
            <a:avLst>
              <a:gd name="adj1" fmla="val 277869"/>
              <a:gd name="adj2" fmla="val -85707"/>
              <a:gd name="adj3" fmla="val 49684"/>
              <a:gd name="adj4" fmla="val 14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Category Name</a:t>
            </a:r>
            <a:endParaRPr lang="en-US" sz="1100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7B30370-1E2E-4D00-AD85-801E4EBEF8E3}"/>
              </a:ext>
            </a:extLst>
          </p:cNvPr>
          <p:cNvSpPr/>
          <p:nvPr/>
        </p:nvSpPr>
        <p:spPr>
          <a:xfrm>
            <a:off x="8881993" y="3948618"/>
            <a:ext cx="1836807" cy="445582"/>
          </a:xfrm>
          <a:prstGeom prst="borderCallout1">
            <a:avLst>
              <a:gd name="adj1" fmla="val -57856"/>
              <a:gd name="adj2" fmla="val -50360"/>
              <a:gd name="adj3" fmla="val 49684"/>
              <a:gd name="adj4" fmla="val 14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chart for Link to more detail.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6106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7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62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ub page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chart for show more detail on page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5512B-15DC-446E-824C-F09BF2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7" y="1166671"/>
            <a:ext cx="10841175" cy="487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ABB66B1-B364-4537-AD29-F8AA7B37BDB2}"/>
              </a:ext>
            </a:extLst>
          </p:cNvPr>
          <p:cNvSpPr/>
          <p:nvPr/>
        </p:nvSpPr>
        <p:spPr>
          <a:xfrm>
            <a:off x="6702545" y="2091174"/>
            <a:ext cx="1209022" cy="263584"/>
          </a:xfrm>
          <a:prstGeom prst="borderCallout1">
            <a:avLst>
              <a:gd name="adj1" fmla="val -17579"/>
              <a:gd name="adj2" fmla="val 195560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8429183-64E2-4ADD-A961-4D831BC428E2}"/>
              </a:ext>
            </a:extLst>
          </p:cNvPr>
          <p:cNvSpPr/>
          <p:nvPr/>
        </p:nvSpPr>
        <p:spPr>
          <a:xfrm>
            <a:off x="8074046" y="2477409"/>
            <a:ext cx="1352986" cy="473535"/>
          </a:xfrm>
          <a:prstGeom prst="borderCallout1">
            <a:avLst>
              <a:gd name="adj1" fmla="val -66245"/>
              <a:gd name="adj2" fmla="val 161914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F176CB-ACF0-4892-B0D4-BA9B6235D4BC}"/>
              </a:ext>
            </a:extLst>
          </p:cNvPr>
          <p:cNvSpPr/>
          <p:nvPr/>
        </p:nvSpPr>
        <p:spPr>
          <a:xfrm>
            <a:off x="10243898" y="2056112"/>
            <a:ext cx="403452" cy="18116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BA3170-A25D-4E59-BDA7-38D97A3BF120}"/>
              </a:ext>
            </a:extLst>
          </p:cNvPr>
          <p:cNvSpPr/>
          <p:nvPr/>
        </p:nvSpPr>
        <p:spPr>
          <a:xfrm>
            <a:off x="8074046" y="1706999"/>
            <a:ext cx="2974954" cy="34911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F843D7E-BBDC-4227-A008-175C40CD5ACF}"/>
              </a:ext>
            </a:extLst>
          </p:cNvPr>
          <p:cNvSpPr/>
          <p:nvPr/>
        </p:nvSpPr>
        <p:spPr>
          <a:xfrm>
            <a:off x="9147541" y="3222694"/>
            <a:ext cx="1352981" cy="276134"/>
          </a:xfrm>
          <a:prstGeom prst="borderCallout1">
            <a:avLst>
              <a:gd name="adj1" fmla="val -369839"/>
              <a:gd name="adj2" fmla="val 117243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7D8F2F-69DD-4CFC-AA59-7D0EB428964C}"/>
              </a:ext>
            </a:extLst>
          </p:cNvPr>
          <p:cNvSpPr/>
          <p:nvPr/>
        </p:nvSpPr>
        <p:spPr>
          <a:xfrm>
            <a:off x="10678855" y="2091174"/>
            <a:ext cx="151335" cy="142498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FBBF5295-2093-4ABD-9BC0-197AB16EB769}"/>
              </a:ext>
            </a:extLst>
          </p:cNvPr>
          <p:cNvSpPr/>
          <p:nvPr/>
        </p:nvSpPr>
        <p:spPr>
          <a:xfrm>
            <a:off x="423691" y="1768049"/>
            <a:ext cx="1352981" cy="263584"/>
          </a:xfrm>
          <a:prstGeom prst="borderCallout1">
            <a:avLst>
              <a:gd name="adj1" fmla="val -63508"/>
              <a:gd name="adj2" fmla="val 109098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3251CD-B11A-4EF0-B211-F31B3EE35A71}"/>
              </a:ext>
            </a:extLst>
          </p:cNvPr>
          <p:cNvSpPr/>
          <p:nvPr/>
        </p:nvSpPr>
        <p:spPr>
          <a:xfrm>
            <a:off x="1277095" y="1340286"/>
            <a:ext cx="1459438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610CA499-0247-43D3-96D6-1BEBE54F91BB}"/>
              </a:ext>
            </a:extLst>
          </p:cNvPr>
          <p:cNvSpPr/>
          <p:nvPr/>
        </p:nvSpPr>
        <p:spPr>
          <a:xfrm>
            <a:off x="131444" y="2689559"/>
            <a:ext cx="1729920" cy="473535"/>
          </a:xfrm>
          <a:prstGeom prst="borderCallout1">
            <a:avLst>
              <a:gd name="adj1" fmla="val -139056"/>
              <a:gd name="adj2" fmla="val 1161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67D54C-081C-4786-8A5B-DC0F41E0C88D}"/>
              </a:ext>
            </a:extLst>
          </p:cNvPr>
          <p:cNvSpPr/>
          <p:nvPr/>
        </p:nvSpPr>
        <p:spPr>
          <a:xfrm>
            <a:off x="1829013" y="1820794"/>
            <a:ext cx="692670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16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C3D3899-ADE0-4A07-B386-6AEC289984EE}"/>
              </a:ext>
            </a:extLst>
          </p:cNvPr>
          <p:cNvSpPr/>
          <p:nvPr/>
        </p:nvSpPr>
        <p:spPr>
          <a:xfrm>
            <a:off x="4101386" y="2078290"/>
            <a:ext cx="3490258" cy="3930353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2679AB8-C6E3-439D-864F-A759D701CDA7}"/>
              </a:ext>
            </a:extLst>
          </p:cNvPr>
          <p:cNvSpPr/>
          <p:nvPr/>
        </p:nvSpPr>
        <p:spPr>
          <a:xfrm>
            <a:off x="259621" y="2078291"/>
            <a:ext cx="3114841" cy="3930353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What to expect after completing the internship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44D4A-A112-4B79-9A45-656117A6B90E}"/>
              </a:ext>
            </a:extLst>
          </p:cNvPr>
          <p:cNvSpPr/>
          <p:nvPr/>
        </p:nvSpPr>
        <p:spPr>
          <a:xfrm>
            <a:off x="618886" y="848538"/>
            <a:ext cx="2228295" cy="79719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95DBCA-9CD2-4111-A7B6-B18A2621461E}"/>
              </a:ext>
            </a:extLst>
          </p:cNvPr>
          <p:cNvSpPr txBox="1"/>
          <p:nvPr/>
        </p:nvSpPr>
        <p:spPr>
          <a:xfrm>
            <a:off x="618886" y="2477377"/>
            <a:ext cx="2738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66A3A3FB-3DC6-4D7F-89AE-9A7A0BC1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2" y="5280034"/>
            <a:ext cx="553998" cy="553998"/>
          </a:xfrm>
          <a:prstGeom prst="rect">
            <a:avLst/>
          </a:prstGeom>
        </p:spPr>
      </p:pic>
      <p:pic>
        <p:nvPicPr>
          <p:cNvPr id="99" name="Picture 9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08408-7A19-44A5-9695-4783C1E7C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36" y="5280034"/>
            <a:ext cx="553998" cy="553998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447F5030-F3B0-4C7B-BF57-1E9C8B3376F7}"/>
              </a:ext>
            </a:extLst>
          </p:cNvPr>
          <p:cNvSpPr/>
          <p:nvPr/>
        </p:nvSpPr>
        <p:spPr>
          <a:xfrm>
            <a:off x="4787969" y="848539"/>
            <a:ext cx="2228295" cy="79719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D75431-56AD-42F9-B23F-A78B32118C5A}"/>
              </a:ext>
            </a:extLst>
          </p:cNvPr>
          <p:cNvSpPr txBox="1"/>
          <p:nvPr/>
        </p:nvSpPr>
        <p:spPr>
          <a:xfrm>
            <a:off x="4156478" y="2335422"/>
            <a:ext cx="33952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8A2A6C2-937F-4E36-8652-E10D3CD1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87" y="5367086"/>
            <a:ext cx="543293" cy="543293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A87ED57F-8667-42BA-8822-42F34241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22" y="5378759"/>
            <a:ext cx="543293" cy="543293"/>
          </a:xfrm>
          <a:prstGeom prst="rect">
            <a:avLst/>
          </a:prstGeom>
        </p:spPr>
      </p:pic>
      <p:pic>
        <p:nvPicPr>
          <p:cNvPr id="116" name="Picture 4" descr="Download Microsoft .NET Framework 4.8.4115.0">
            <a:extLst>
              <a:ext uri="{FF2B5EF4-FFF2-40B4-BE49-F238E27FC236}">
                <a16:creationId xmlns:a16="http://schemas.microsoft.com/office/drawing/2014/main" id="{F603179E-7C29-4A39-8AEE-525DF33F1A5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98" y="289962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Vue.js as an enterprise solution | Apps &amp; Platforms">
            <a:extLst>
              <a:ext uri="{FF2B5EF4-FFF2-40B4-BE49-F238E27FC236}">
                <a16:creationId xmlns:a16="http://schemas.microsoft.com/office/drawing/2014/main" id="{B0DA879F-6495-410C-BD11-87A6CFA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262" y="3375350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2D5E2E3-BE6E-487E-BF79-AA3F0392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700" y="486775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Bootstrap (front-end framework) - Wikipedia">
            <a:extLst>
              <a:ext uri="{FF2B5EF4-FFF2-40B4-BE49-F238E27FC236}">
                <a16:creationId xmlns:a16="http://schemas.microsoft.com/office/drawing/2014/main" id="{86DD6146-6816-435B-8B98-5C80773C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98" y="3889694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F042B8AD-3BE7-4AD4-BF7D-7BA781046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609507" y="4322476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CA5F6DBA-61E3-48DD-B1DE-AB9F2BAA315D}"/>
              </a:ext>
            </a:extLst>
          </p:cNvPr>
          <p:cNvSpPr/>
          <p:nvPr/>
        </p:nvSpPr>
        <p:spPr>
          <a:xfrm>
            <a:off x="9060751" y="848583"/>
            <a:ext cx="2228295" cy="79719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11C101B-6274-4FF9-BEC4-59763CF3DCA3}"/>
              </a:ext>
            </a:extLst>
          </p:cNvPr>
          <p:cNvSpPr/>
          <p:nvPr/>
        </p:nvSpPr>
        <p:spPr>
          <a:xfrm>
            <a:off x="8429771" y="2078290"/>
            <a:ext cx="3490258" cy="3930353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11348637-C141-4EEA-9821-0C4AE1E5D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13" y="4148979"/>
            <a:ext cx="864999" cy="864999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49A6D58F-68D3-4A5F-9E94-F5B8074848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069" y="4182871"/>
            <a:ext cx="871028" cy="87102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EFC8A881-86C1-44D7-B465-26018B502C14}"/>
              </a:ext>
            </a:extLst>
          </p:cNvPr>
          <p:cNvSpPr txBox="1"/>
          <p:nvPr/>
        </p:nvSpPr>
        <p:spPr>
          <a:xfrm>
            <a:off x="8689375" y="2243879"/>
            <a:ext cx="3395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       - .NET</a:t>
            </a:r>
          </a:p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       - Vue.JS</a:t>
            </a:r>
          </a:p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       - Bootstrap</a:t>
            </a:r>
          </a:p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       - SQL Server</a:t>
            </a:r>
          </a:p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       - Apexchart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2.    Have more experience in businesses environment</a:t>
            </a:r>
          </a:p>
        </p:txBody>
      </p: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F0FA9E8C-B2BB-468A-898C-461166676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516" y="4893374"/>
            <a:ext cx="773319" cy="773319"/>
          </a:xfrm>
          <a:prstGeom prst="rect">
            <a:avLst/>
          </a:prstGeom>
        </p:spPr>
      </p:pic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82FE14BB-0C77-4340-9D6C-46ADD79C3F75}"/>
              </a:ext>
            </a:extLst>
          </p:cNvPr>
          <p:cNvSpPr/>
          <p:nvPr/>
        </p:nvSpPr>
        <p:spPr>
          <a:xfrm>
            <a:off x="3335165" y="3748568"/>
            <a:ext cx="763300" cy="282250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Notched Right 130">
            <a:extLst>
              <a:ext uri="{FF2B5EF4-FFF2-40B4-BE49-F238E27FC236}">
                <a16:creationId xmlns:a16="http://schemas.microsoft.com/office/drawing/2014/main" id="{3CDE0D5C-5289-4E68-B732-074991E99C92}"/>
              </a:ext>
            </a:extLst>
          </p:cNvPr>
          <p:cNvSpPr/>
          <p:nvPr/>
        </p:nvSpPr>
        <p:spPr>
          <a:xfrm>
            <a:off x="7629057" y="3748568"/>
            <a:ext cx="763300" cy="282250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6ADADF9D-68CD-4AF1-BE03-D1FC9B7BC3B9}"/>
              </a:ext>
            </a:extLst>
          </p:cNvPr>
          <p:cNvSpPr/>
          <p:nvPr/>
        </p:nvSpPr>
        <p:spPr>
          <a:xfrm rot="5400000">
            <a:off x="1477666" y="1801431"/>
            <a:ext cx="510732" cy="345143"/>
          </a:xfrm>
          <a:prstGeom prst="notchedRightArrow">
            <a:avLst>
              <a:gd name="adj1" fmla="val 44856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Notched Right 131">
            <a:extLst>
              <a:ext uri="{FF2B5EF4-FFF2-40B4-BE49-F238E27FC236}">
                <a16:creationId xmlns:a16="http://schemas.microsoft.com/office/drawing/2014/main" id="{E1548C04-E712-42A3-8E93-22936AD723E9}"/>
              </a:ext>
            </a:extLst>
          </p:cNvPr>
          <p:cNvSpPr/>
          <p:nvPr/>
        </p:nvSpPr>
        <p:spPr>
          <a:xfrm rot="5400000">
            <a:off x="9919533" y="1801431"/>
            <a:ext cx="510732" cy="345143"/>
          </a:xfrm>
          <a:prstGeom prst="notchedRightArrow">
            <a:avLst>
              <a:gd name="adj1" fmla="val 44856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Arrow: Notched Right 132">
            <a:extLst>
              <a:ext uri="{FF2B5EF4-FFF2-40B4-BE49-F238E27FC236}">
                <a16:creationId xmlns:a16="http://schemas.microsoft.com/office/drawing/2014/main" id="{8A4DF59B-1751-44A1-AC97-D14B336452D2}"/>
              </a:ext>
            </a:extLst>
          </p:cNvPr>
          <p:cNvSpPr/>
          <p:nvPr/>
        </p:nvSpPr>
        <p:spPr>
          <a:xfrm rot="5400000">
            <a:off x="5646750" y="1801431"/>
            <a:ext cx="510732" cy="345143"/>
          </a:xfrm>
          <a:prstGeom prst="notchedRightArrow">
            <a:avLst>
              <a:gd name="adj1" fmla="val 44856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2091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DA1D7-D9D5-4894-9CAF-6580AC362A05}"/>
              </a:ext>
            </a:extLst>
          </p:cNvPr>
          <p:cNvSpPr txBox="1"/>
          <p:nvPr/>
        </p:nvSpPr>
        <p:spPr>
          <a:xfrm>
            <a:off x="5396089" y="278553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955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23905C-12B2-40BD-9060-67A88E01CC4F}"/>
              </a:ext>
            </a:extLst>
          </p:cNvPr>
          <p:cNvCxnSpPr>
            <a:cxnSpLocks/>
          </p:cNvCxnSpPr>
          <p:nvPr/>
        </p:nvCxnSpPr>
        <p:spPr>
          <a:xfrm rot="5400000">
            <a:off x="5583149" y="-1203351"/>
            <a:ext cx="1176745" cy="9486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775F26D4-4BAE-4512-BBDA-5E8D6D9D2D51}"/>
              </a:ext>
            </a:extLst>
          </p:cNvPr>
          <p:cNvSpPr/>
          <p:nvPr/>
        </p:nvSpPr>
        <p:spPr>
          <a:xfrm>
            <a:off x="10432776" y="5135385"/>
            <a:ext cx="1548110" cy="1272557"/>
          </a:xfrm>
          <a:prstGeom prst="star5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MIT Internship Action Plan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887FD-1FE4-4E1A-A2BD-938C3D6FB5A6}"/>
              </a:ext>
            </a:extLst>
          </p:cNvPr>
          <p:cNvSpPr/>
          <p:nvPr/>
        </p:nvSpPr>
        <p:spPr>
          <a:xfrm>
            <a:off x="2565088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selection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54E368-AF20-46A6-934E-82D16BF91EB4}"/>
              </a:ext>
            </a:extLst>
          </p:cNvPr>
          <p:cNvSpPr/>
          <p:nvPr/>
        </p:nvSpPr>
        <p:spPr>
          <a:xfrm>
            <a:off x="4523356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 with PIC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8AE92-0C7F-44F7-BF76-21C461B119B1}"/>
              </a:ext>
            </a:extLst>
          </p:cNvPr>
          <p:cNvSpPr/>
          <p:nvPr/>
        </p:nvSpPr>
        <p:spPr>
          <a:xfrm>
            <a:off x="6481622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KPI and schedule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042C8-FEF0-489F-883D-1970B2687BB1}"/>
              </a:ext>
            </a:extLst>
          </p:cNvPr>
          <p:cNvSpPr/>
          <p:nvPr/>
        </p:nvSpPr>
        <p:spPr>
          <a:xfrm>
            <a:off x="606823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and Create project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CF757-C5F0-4ADF-BB88-E19865E9910D}"/>
              </a:ext>
            </a:extLst>
          </p:cNvPr>
          <p:cNvSpPr/>
          <p:nvPr/>
        </p:nvSpPr>
        <p:spPr>
          <a:xfrm>
            <a:off x="8439886" y="186722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to excel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8A57-E3F9-4360-BC87-D4DFFDA2898C}"/>
              </a:ext>
            </a:extLst>
          </p:cNvPr>
          <p:cNvSpPr/>
          <p:nvPr/>
        </p:nvSpPr>
        <p:spPr>
          <a:xfrm>
            <a:off x="10361795" y="182835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with management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65F5D4-E35D-4082-B182-974945690B8E}"/>
              </a:ext>
            </a:extLst>
          </p:cNvPr>
          <p:cNvSpPr/>
          <p:nvPr/>
        </p:nvSpPr>
        <p:spPr>
          <a:xfrm>
            <a:off x="606821" y="412827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Revised or complete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9C037-1D50-4A7C-9238-09CB49467F0B}"/>
              </a:ext>
            </a:extLst>
          </p:cNvPr>
          <p:cNvSpPr/>
          <p:nvPr/>
        </p:nvSpPr>
        <p:spPr>
          <a:xfrm>
            <a:off x="2565089" y="4128275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to Management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7634E-2466-428D-8A54-320BBA30F9C8}"/>
              </a:ext>
            </a:extLst>
          </p:cNvPr>
          <p:cNvSpPr/>
          <p:nvPr/>
        </p:nvSpPr>
        <p:spPr>
          <a:xfrm>
            <a:off x="4523355" y="4128274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 in POMS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058E-A4D9-4607-AEA4-8C6001F92938}"/>
              </a:ext>
            </a:extLst>
          </p:cNvPr>
          <p:cNvSpPr/>
          <p:nvPr/>
        </p:nvSpPr>
        <p:spPr>
          <a:xfrm>
            <a:off x="648162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workflow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69731-23ED-45E4-ACAC-89E59135A869}"/>
              </a:ext>
            </a:extLst>
          </p:cNvPr>
          <p:cNvCxnSpPr>
            <a:stCxn id="11" idx="3"/>
            <a:endCxn id="2" idx="1"/>
          </p:cNvCxnSpPr>
          <p:nvPr/>
        </p:nvCxnSpPr>
        <p:spPr>
          <a:xfrm flipV="1">
            <a:off x="2249706" y="2131423"/>
            <a:ext cx="315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605A42-2FFF-49E5-B740-68AE335E369B}"/>
              </a:ext>
            </a:extLst>
          </p:cNvPr>
          <p:cNvCxnSpPr/>
          <p:nvPr/>
        </p:nvCxnSpPr>
        <p:spPr>
          <a:xfrm flipV="1">
            <a:off x="4202951" y="214114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F7E5-BFD8-4AC7-888C-A6268C23BE9F}"/>
              </a:ext>
            </a:extLst>
          </p:cNvPr>
          <p:cNvCxnSpPr/>
          <p:nvPr/>
        </p:nvCxnSpPr>
        <p:spPr>
          <a:xfrm flipV="1">
            <a:off x="6177891" y="213790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B1188-B478-44F2-86BF-F4EC93E24BC5}"/>
              </a:ext>
            </a:extLst>
          </p:cNvPr>
          <p:cNvCxnSpPr/>
          <p:nvPr/>
        </p:nvCxnSpPr>
        <p:spPr>
          <a:xfrm flipV="1">
            <a:off x="8114461" y="212846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A39F8-916B-42A4-AE8A-D49F3DEC2F4F}"/>
              </a:ext>
            </a:extLst>
          </p:cNvPr>
          <p:cNvCxnSpPr/>
          <p:nvPr/>
        </p:nvCxnSpPr>
        <p:spPr>
          <a:xfrm flipV="1">
            <a:off x="10073795" y="212929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B61262-D019-40B8-8E28-6CF3FD7C5A03}"/>
              </a:ext>
            </a:extLst>
          </p:cNvPr>
          <p:cNvCxnSpPr/>
          <p:nvPr/>
        </p:nvCxnSpPr>
        <p:spPr>
          <a:xfrm flipV="1">
            <a:off x="2249705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987DF-C551-406A-971E-3C70B4759507}"/>
              </a:ext>
            </a:extLst>
          </p:cNvPr>
          <p:cNvCxnSpPr/>
          <p:nvPr/>
        </p:nvCxnSpPr>
        <p:spPr>
          <a:xfrm flipV="1">
            <a:off x="4187426" y="4390263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F0BAF-2599-4719-8ED6-7E7316624F68}"/>
              </a:ext>
            </a:extLst>
          </p:cNvPr>
          <p:cNvCxnSpPr/>
          <p:nvPr/>
        </p:nvCxnSpPr>
        <p:spPr>
          <a:xfrm flipV="1">
            <a:off x="6176510" y="4390262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22EDD-D6CA-4C54-BA2B-5970B9193D9F}"/>
              </a:ext>
            </a:extLst>
          </p:cNvPr>
          <p:cNvSpPr txBox="1"/>
          <p:nvPr/>
        </p:nvSpPr>
        <p:spPr>
          <a:xfrm>
            <a:off x="2012304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6C260-2152-418C-8748-704F48FD8F0F}"/>
              </a:ext>
            </a:extLst>
          </p:cNvPr>
          <p:cNvSpPr txBox="1"/>
          <p:nvPr/>
        </p:nvSpPr>
        <p:spPr>
          <a:xfrm>
            <a:off x="4038967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3EA23-EBE7-4BA4-9A5D-F8B0B461800E}"/>
              </a:ext>
            </a:extLst>
          </p:cNvPr>
          <p:cNvSpPr txBox="1"/>
          <p:nvPr/>
        </p:nvSpPr>
        <p:spPr>
          <a:xfrm>
            <a:off x="5993872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CB7B63-9419-4B7A-AA4A-765509AC86D8}"/>
              </a:ext>
            </a:extLst>
          </p:cNvPr>
          <p:cNvSpPr/>
          <p:nvPr/>
        </p:nvSpPr>
        <p:spPr>
          <a:xfrm>
            <a:off x="840699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GAF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6E8AFC1-91C4-44BE-8194-9A369F99588D}"/>
              </a:ext>
            </a:extLst>
          </p:cNvPr>
          <p:cNvSpPr/>
          <p:nvPr/>
        </p:nvSpPr>
        <p:spPr>
          <a:xfrm>
            <a:off x="1294065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9B3E32-EC96-42D1-985E-8732CE7F23C7}"/>
              </a:ext>
            </a:extLst>
          </p:cNvPr>
          <p:cNvSpPr/>
          <p:nvPr/>
        </p:nvSpPr>
        <p:spPr>
          <a:xfrm>
            <a:off x="3286772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7BA2B2-7E3A-46FD-88C7-AC6F87496C92}"/>
              </a:ext>
            </a:extLst>
          </p:cNvPr>
          <p:cNvSpPr/>
          <p:nvPr/>
        </p:nvSpPr>
        <p:spPr>
          <a:xfrm>
            <a:off x="5054339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6C51DB5-B545-4445-A015-D156B1969A0F}"/>
              </a:ext>
            </a:extLst>
          </p:cNvPr>
          <p:cNvSpPr/>
          <p:nvPr/>
        </p:nvSpPr>
        <p:spPr>
          <a:xfrm>
            <a:off x="5309788" y="1607445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E836AEA-7F86-4059-BB02-9EE335B7F3F9}"/>
              </a:ext>
            </a:extLst>
          </p:cNvPr>
          <p:cNvSpPr/>
          <p:nvPr/>
        </p:nvSpPr>
        <p:spPr>
          <a:xfrm>
            <a:off x="7019374" y="160942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6C575-20BF-4B22-A9A0-8BB3E3712222}"/>
              </a:ext>
            </a:extLst>
          </p:cNvPr>
          <p:cNvSpPr/>
          <p:nvPr/>
        </p:nvSpPr>
        <p:spPr>
          <a:xfrm>
            <a:off x="7264749" y="1619812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A5A42D-0E6E-42F8-95FB-4708E1960362}"/>
              </a:ext>
            </a:extLst>
          </p:cNvPr>
          <p:cNvSpPr/>
          <p:nvPr/>
        </p:nvSpPr>
        <p:spPr>
          <a:xfrm>
            <a:off x="9155500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E8E8765-B40D-46CC-82BB-AE7091E68517}"/>
              </a:ext>
            </a:extLst>
          </p:cNvPr>
          <p:cNvSpPr/>
          <p:nvPr/>
        </p:nvSpPr>
        <p:spPr>
          <a:xfrm>
            <a:off x="11091809" y="157752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9E6DD8F-EB9A-4434-BA42-8A3BB6412D09}"/>
              </a:ext>
            </a:extLst>
          </p:cNvPr>
          <p:cNvSpPr/>
          <p:nvPr/>
        </p:nvSpPr>
        <p:spPr>
          <a:xfrm>
            <a:off x="1174758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8D1C5604-2141-4073-8751-BEB8E6E0845A}"/>
              </a:ext>
            </a:extLst>
          </p:cNvPr>
          <p:cNvSpPr/>
          <p:nvPr/>
        </p:nvSpPr>
        <p:spPr>
          <a:xfrm>
            <a:off x="3280697" y="386628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7BB79DD-AF17-46BA-A2CD-878EDDC23BAD}"/>
              </a:ext>
            </a:extLst>
          </p:cNvPr>
          <p:cNvSpPr/>
          <p:nvPr/>
        </p:nvSpPr>
        <p:spPr>
          <a:xfrm>
            <a:off x="5235138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65BBB27-EF35-430B-B5F8-1C06728832E3}"/>
              </a:ext>
            </a:extLst>
          </p:cNvPr>
          <p:cNvSpPr/>
          <p:nvPr/>
        </p:nvSpPr>
        <p:spPr>
          <a:xfrm>
            <a:off x="7158920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A446E3A-689A-4569-9EB3-C1DB56AA89C2}"/>
              </a:ext>
            </a:extLst>
          </p:cNvPr>
          <p:cNvSpPr/>
          <p:nvPr/>
        </p:nvSpPr>
        <p:spPr>
          <a:xfrm>
            <a:off x="9125708" y="3859608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884C368-2689-4C44-B1CC-ABA053ACB68A}"/>
              </a:ext>
            </a:extLst>
          </p:cNvPr>
          <p:cNvSpPr/>
          <p:nvPr/>
        </p:nvSpPr>
        <p:spPr>
          <a:xfrm>
            <a:off x="151002" y="73819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59F9CFD-BA3F-41E7-B7D3-E4B6803D9451}"/>
              </a:ext>
            </a:extLst>
          </p:cNvPr>
          <p:cNvSpPr/>
          <p:nvPr/>
        </p:nvSpPr>
        <p:spPr>
          <a:xfrm>
            <a:off x="1356444" y="741630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0EBC6-D6C3-4E6E-8B7B-4D809D0486F5}"/>
              </a:ext>
            </a:extLst>
          </p:cNvPr>
          <p:cNvSpPr txBox="1"/>
          <p:nvPr/>
        </p:nvSpPr>
        <p:spPr>
          <a:xfrm>
            <a:off x="1548489" y="73138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09112" y="424451"/>
            <a:ext cx="119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After internship to join SDT, MIT to set training and assignment plan by SF dashboard improvement</a:t>
            </a:r>
            <a:endParaRPr kumimoji="1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37E5A4-B73A-498B-B4FD-A1127C24305A}"/>
              </a:ext>
            </a:extLst>
          </p:cNvPr>
          <p:cNvSpPr txBox="1"/>
          <p:nvPr/>
        </p:nvSpPr>
        <p:spPr>
          <a:xfrm>
            <a:off x="7933438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BBC24-718E-481F-91A9-40C3ABB1D5CB}"/>
              </a:ext>
            </a:extLst>
          </p:cNvPr>
          <p:cNvSpPr txBox="1"/>
          <p:nvPr/>
        </p:nvSpPr>
        <p:spPr>
          <a:xfrm>
            <a:off x="10266841" y="3099104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6A78A-D2B8-4E41-8626-1A4C58C7A682}"/>
              </a:ext>
            </a:extLst>
          </p:cNvPr>
          <p:cNvSpPr txBox="1"/>
          <p:nvPr/>
        </p:nvSpPr>
        <p:spPr>
          <a:xfrm>
            <a:off x="2047626" y="393604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26408-6895-48BE-B1B4-0233139A6D62}"/>
              </a:ext>
            </a:extLst>
          </p:cNvPr>
          <p:cNvSpPr txBox="1"/>
          <p:nvPr/>
        </p:nvSpPr>
        <p:spPr>
          <a:xfrm>
            <a:off x="4024210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32AE92-F2B2-49A6-B238-3F240891CE62}"/>
              </a:ext>
            </a:extLst>
          </p:cNvPr>
          <p:cNvSpPr txBox="1"/>
          <p:nvPr/>
        </p:nvSpPr>
        <p:spPr>
          <a:xfrm>
            <a:off x="6014855" y="3952697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6570DA-7170-45DB-9904-3074AE10DA33}"/>
              </a:ext>
            </a:extLst>
          </p:cNvPr>
          <p:cNvCxnSpPr/>
          <p:nvPr/>
        </p:nvCxnSpPr>
        <p:spPr>
          <a:xfrm flipV="1">
            <a:off x="8114232" y="439026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69E575-F54F-4812-8CD1-8158959207E0}"/>
              </a:ext>
            </a:extLst>
          </p:cNvPr>
          <p:cNvSpPr txBox="1"/>
          <p:nvPr/>
        </p:nvSpPr>
        <p:spPr>
          <a:xfrm>
            <a:off x="7932642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82BBB0-BC13-4F59-A040-8FC39AA4CE57}"/>
              </a:ext>
            </a:extLst>
          </p:cNvPr>
          <p:cNvSpPr txBox="1"/>
          <p:nvPr/>
        </p:nvSpPr>
        <p:spPr>
          <a:xfrm>
            <a:off x="4722855" y="137159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BGT(Apr)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80E931C-48B3-4346-9112-C87BB2AA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" y="1376993"/>
            <a:ext cx="543196" cy="543196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C4AF755-305B-49C4-AD30-954F535A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57" y="2432538"/>
            <a:ext cx="466982" cy="46698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51EBA0C-CE6C-4B65-86FF-4BD9ED993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0" y="2414118"/>
            <a:ext cx="457628" cy="45762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AD3F417-7D64-458C-ACC6-A9EAE6749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1" y="2426800"/>
            <a:ext cx="523983" cy="523983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302FDD32-E8E1-4157-859B-0838C33F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9" y="2426800"/>
            <a:ext cx="523983" cy="52398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B203BD09-5D12-4CE9-8690-00FEC3F8F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6" y="2424269"/>
            <a:ext cx="523977" cy="523977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9A123397-52FF-4E4C-9CE7-4AC5D623F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72" y="2439925"/>
            <a:ext cx="415490" cy="41549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C491763B-7FC3-4723-8296-B0EA0EB2A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14" y="2414609"/>
            <a:ext cx="536922" cy="536922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06F59F7B-4536-4B9B-A9E2-578F26245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69" y="2439120"/>
            <a:ext cx="452919" cy="452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28692F5-7E06-439F-8C03-EEEEBDFF3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4703443"/>
            <a:ext cx="536923" cy="536923"/>
          </a:xfrm>
          <a:prstGeom prst="rect">
            <a:avLst/>
          </a:prstGeom>
        </p:spPr>
      </p:pic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0808F7CB-585F-4886-A85F-EB9DA0D21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48" y="4719578"/>
            <a:ext cx="333543" cy="333543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0E04A24E-CAC2-4819-8EA3-2A8BBFAFB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5" y="4718148"/>
            <a:ext cx="536922" cy="536922"/>
          </a:xfrm>
          <a:prstGeom prst="rect">
            <a:avLst/>
          </a:prstGeom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BFEF0A4D-66B4-4286-8D65-E55A223DF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02" y="4679907"/>
            <a:ext cx="536921" cy="536921"/>
          </a:xfrm>
          <a:prstGeom prst="rect">
            <a:avLst/>
          </a:prstGeom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89AC1573-9444-4C2D-A1A0-9D986785F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4692321"/>
            <a:ext cx="561145" cy="561145"/>
          </a:xfrm>
          <a:prstGeom prst="rect">
            <a:avLst/>
          </a:prstGeom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8DA5C224-FF73-4428-A887-6663D9EE67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17" y="5561680"/>
            <a:ext cx="596270" cy="596270"/>
          </a:xfrm>
          <a:prstGeom prst="rect">
            <a:avLst/>
          </a:prstGeom>
        </p:spPr>
      </p:pic>
      <p:pic>
        <p:nvPicPr>
          <p:cNvPr id="106" name="Picture 105" descr="A picture containing icon&#10;&#10;Description automatically generated">
            <a:extLst>
              <a:ext uri="{FF2B5EF4-FFF2-40B4-BE49-F238E27FC236}">
                <a16:creationId xmlns:a16="http://schemas.microsoft.com/office/drawing/2014/main" id="{7D2826E4-3396-4EE4-A0DB-45A6E7270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31" y="5491595"/>
            <a:ext cx="561145" cy="58748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ABF1CBF-BDD1-4F3E-A038-C8E799DAFB54}"/>
              </a:ext>
            </a:extLst>
          </p:cNvPr>
          <p:cNvSpPr txBox="1"/>
          <p:nvPr/>
        </p:nvSpPr>
        <p:spPr>
          <a:xfrm>
            <a:off x="10349891" y="6221250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8148B-0953-4BA9-AF6B-FD9096FECCCE}"/>
              </a:ext>
            </a:extLst>
          </p:cNvPr>
          <p:cNvSpPr txBox="1"/>
          <p:nvPr/>
        </p:nvSpPr>
        <p:spPr>
          <a:xfrm>
            <a:off x="11164203" y="6221249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7FEE6DB-BC69-41E1-A023-ADFB0AAD1ADE}"/>
              </a:ext>
            </a:extLst>
          </p:cNvPr>
          <p:cNvSpPr/>
          <p:nvPr/>
        </p:nvSpPr>
        <p:spPr>
          <a:xfrm>
            <a:off x="10349079" y="4125427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BGT Review and adjust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018A45-0126-448B-B013-F1FF849E39AF}"/>
              </a:ext>
            </a:extLst>
          </p:cNvPr>
          <p:cNvSpPr txBox="1"/>
          <p:nvPr/>
        </p:nvSpPr>
        <p:spPr>
          <a:xfrm>
            <a:off x="10606769" y="3675698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Oct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F83551-AA68-4C6D-9923-B67B223B56FE}"/>
              </a:ext>
            </a:extLst>
          </p:cNvPr>
          <p:cNvSpPr txBox="1"/>
          <p:nvPr/>
        </p:nvSpPr>
        <p:spPr>
          <a:xfrm>
            <a:off x="8792525" y="5214596"/>
            <a:ext cx="80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9200BAF4-4B8C-4ED6-A212-A5206E98DBB9}"/>
              </a:ext>
            </a:extLst>
          </p:cNvPr>
          <p:cNvSpPr/>
          <p:nvPr/>
        </p:nvSpPr>
        <p:spPr>
          <a:xfrm>
            <a:off x="11115325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9800C9-E368-42E3-A830-52582CB477E1}"/>
              </a:ext>
            </a:extLst>
          </p:cNvPr>
          <p:cNvCxnSpPr>
            <a:cxnSpLocks/>
          </p:cNvCxnSpPr>
          <p:nvPr/>
        </p:nvCxnSpPr>
        <p:spPr>
          <a:xfrm>
            <a:off x="11183236" y="4692321"/>
            <a:ext cx="0" cy="3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09BC6A-FDCD-4809-A70B-CA83D2B974CC}"/>
              </a:ext>
            </a:extLst>
          </p:cNvPr>
          <p:cNvSpPr txBox="1"/>
          <p:nvPr/>
        </p:nvSpPr>
        <p:spPr>
          <a:xfrm>
            <a:off x="4786882" y="3672883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3906C-25F0-4DE8-9D8F-05544AE2960F}"/>
              </a:ext>
            </a:extLst>
          </p:cNvPr>
          <p:cNvSpPr txBox="1"/>
          <p:nvPr/>
        </p:nvSpPr>
        <p:spPr>
          <a:xfrm>
            <a:off x="8683984" y="1414829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A32DEC-4210-4E15-831A-CB4B827414E2}"/>
              </a:ext>
            </a:extLst>
          </p:cNvPr>
          <p:cNvSpPr txBox="1"/>
          <p:nvPr/>
        </p:nvSpPr>
        <p:spPr>
          <a:xfrm>
            <a:off x="6719941" y="3684225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C7F168-3F19-48ED-85F0-1E7BD39B4C77}"/>
              </a:ext>
            </a:extLst>
          </p:cNvPr>
          <p:cNvCxnSpPr/>
          <p:nvPr/>
        </p:nvCxnSpPr>
        <p:spPr>
          <a:xfrm flipV="1">
            <a:off x="10049874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346887-B519-4DB3-8214-C6FCE00162F8}"/>
              </a:ext>
            </a:extLst>
          </p:cNvPr>
          <p:cNvSpPr txBox="1"/>
          <p:nvPr/>
        </p:nvSpPr>
        <p:spPr>
          <a:xfrm>
            <a:off x="261189" y="73138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Internship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1481AF-325E-42EA-BC85-5419E6D7F22F}"/>
              </a:ext>
            </a:extLst>
          </p:cNvPr>
          <p:cNvSpPr/>
          <p:nvPr/>
        </p:nvSpPr>
        <p:spPr>
          <a:xfrm>
            <a:off x="7593952" y="84114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Data SQL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82F2F46-156C-4CB9-A020-AAEAFEE14689}"/>
              </a:ext>
            </a:extLst>
          </p:cNvPr>
          <p:cNvSpPr/>
          <p:nvPr/>
        </p:nvSpPr>
        <p:spPr>
          <a:xfrm>
            <a:off x="9842785" y="830807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Design Chart and layout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00292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22F597-5E8A-46EE-8359-466A176C5616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schedule</a:t>
            </a:r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171B65F-3BC4-4590-B49C-CEC0073813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32" y="-48633"/>
            <a:ext cx="1205453" cy="1104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1B0EE-5252-468C-94D4-E55D1779792D}"/>
              </a:ext>
            </a:extLst>
          </p:cNvPr>
          <p:cNvSpPr txBox="1"/>
          <p:nvPr/>
        </p:nvSpPr>
        <p:spPr>
          <a:xfrm>
            <a:off x="984084" y="447317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Action plan project schedule by training and create project</a:t>
            </a:r>
            <a:endParaRPr lang="th-TH" sz="1399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C5972-4338-4F0D-A469-E731AFC9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6" y="1055522"/>
            <a:ext cx="10955045" cy="5256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555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7AC5A1B-1C1C-4AE9-AF9A-9BCB323557FB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Final Conclusion : SF080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SF FAC Dashboard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AE941-4137-41B0-82D2-FDCBA25B7314}"/>
              </a:ext>
            </a:extLst>
          </p:cNvPr>
          <p:cNvSpPr/>
          <p:nvPr/>
        </p:nvSpPr>
        <p:spPr>
          <a:xfrm>
            <a:off x="1138762" y="1167868"/>
            <a:ext cx="2578814" cy="2615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65C906-2662-45CC-8C24-3C0B8523C926}"/>
              </a:ext>
            </a:extLst>
          </p:cNvPr>
          <p:cNvSpPr/>
          <p:nvPr/>
        </p:nvSpPr>
        <p:spPr>
          <a:xfrm>
            <a:off x="3839154" y="1167869"/>
            <a:ext cx="3960000" cy="2615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7CFFD3-CAAA-4A30-B12F-96B5D4A47DDF}"/>
              </a:ext>
            </a:extLst>
          </p:cNvPr>
          <p:cNvSpPr/>
          <p:nvPr/>
        </p:nvSpPr>
        <p:spPr>
          <a:xfrm>
            <a:off x="3865087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C5F65-B0A3-4DFF-9B75-E858D198C614}"/>
              </a:ext>
            </a:extLst>
          </p:cNvPr>
          <p:cNvSpPr/>
          <p:nvPr/>
        </p:nvSpPr>
        <p:spPr>
          <a:xfrm>
            <a:off x="7957572" y="1167868"/>
            <a:ext cx="3960000" cy="2615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4A25D-589B-4BE3-8384-F60C4D95CAF1}"/>
              </a:ext>
            </a:extLst>
          </p:cNvPr>
          <p:cNvSpPr/>
          <p:nvPr/>
        </p:nvSpPr>
        <p:spPr>
          <a:xfrm>
            <a:off x="7983505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246736-2BC4-4652-8065-1C3C51D2F608}"/>
              </a:ext>
            </a:extLst>
          </p:cNvPr>
          <p:cNvSpPr/>
          <p:nvPr/>
        </p:nvSpPr>
        <p:spPr>
          <a:xfrm>
            <a:off x="1127855" y="3970774"/>
            <a:ext cx="2578814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20B323E-9D73-47B1-B272-43CC82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" y="4856321"/>
            <a:ext cx="434277" cy="4342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97532A3-D0E6-4904-8AEE-F2BE11B34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3" y="1935326"/>
            <a:ext cx="720840" cy="720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3510C4-3DB3-4A4F-AB4D-3E076BB25AAC}"/>
              </a:ext>
            </a:extLst>
          </p:cNvPr>
          <p:cNvSpPr/>
          <p:nvPr/>
        </p:nvSpPr>
        <p:spPr>
          <a:xfrm>
            <a:off x="1138762" y="663468"/>
            <a:ext cx="2541974" cy="3199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Situation and problem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6DE53DB-38FD-4DC1-AD5A-027F67C6BEEF}"/>
              </a:ext>
            </a:extLst>
          </p:cNvPr>
          <p:cNvSpPr/>
          <p:nvPr/>
        </p:nvSpPr>
        <p:spPr>
          <a:xfrm>
            <a:off x="3833135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Activities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EBC2F7-78C6-41C3-A615-B1447EEE1B24}"/>
              </a:ext>
            </a:extLst>
          </p:cNvPr>
          <p:cNvSpPr/>
          <p:nvPr/>
        </p:nvSpPr>
        <p:spPr>
          <a:xfrm>
            <a:off x="7945533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61A2-B8BB-40CB-AFE1-A1650F5B04F9}"/>
              </a:ext>
            </a:extLst>
          </p:cNvPr>
          <p:cNvSpPr txBox="1"/>
          <p:nvPr/>
        </p:nvSpPr>
        <p:spPr>
          <a:xfrm>
            <a:off x="222664" y="2727884"/>
            <a:ext cx="72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SDT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186D7B-30A5-42A1-AA1D-B235CAAADA2D}"/>
              </a:ext>
            </a:extLst>
          </p:cNvPr>
          <p:cNvSpPr txBox="1"/>
          <p:nvPr/>
        </p:nvSpPr>
        <p:spPr>
          <a:xfrm>
            <a:off x="25933" y="5403033"/>
            <a:ext cx="1123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Nonthawat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Jirapat</a:t>
            </a:r>
          </a:p>
          <a:p>
            <a:endParaRPr lang="th-TH" sz="1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1241-5051-4D88-AEC8-23AA71715330}"/>
              </a:ext>
            </a:extLst>
          </p:cNvPr>
          <p:cNvSpPr txBox="1"/>
          <p:nvPr/>
        </p:nvSpPr>
        <p:spPr>
          <a:xfrm>
            <a:off x="1430782" y="1236360"/>
            <a:ext cx="192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We have many KPI , monitoring report separately in many system and report.</a:t>
            </a: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It spends time to summarize for overall situation.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579BA-A115-4FF7-8C62-580B273D6B02}"/>
              </a:ext>
            </a:extLst>
          </p:cNvPr>
          <p:cNvSpPr txBox="1"/>
          <p:nvPr/>
        </p:nvSpPr>
        <p:spPr>
          <a:xfrm>
            <a:off x="1317094" y="4158584"/>
            <a:ext cx="254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9B215-C337-42C9-B841-8BCA681B4ED7}"/>
              </a:ext>
            </a:extLst>
          </p:cNvPr>
          <p:cNvSpPr txBox="1"/>
          <p:nvPr/>
        </p:nvSpPr>
        <p:spPr>
          <a:xfrm>
            <a:off x="4071364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take action to improve SDT FAC dashboard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Study dashboard solution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meeting to discuss about current situation and requirement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project schedule plan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Follow requirement and schedule plan 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39CB-A651-4430-BEC2-064FB4B1EB0A}"/>
              </a:ext>
            </a:extLst>
          </p:cNvPr>
          <p:cNvCxnSpPr/>
          <p:nvPr/>
        </p:nvCxnSpPr>
        <p:spPr>
          <a:xfrm>
            <a:off x="89115" y="3877227"/>
            <a:ext cx="1193900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9D652D-5575-456B-AD53-4652E8CA1B9D}"/>
              </a:ext>
            </a:extLst>
          </p:cNvPr>
          <p:cNvSpPr txBox="1"/>
          <p:nvPr/>
        </p:nvSpPr>
        <p:spPr>
          <a:xfrm>
            <a:off x="4097297" y="4159615"/>
            <a:ext cx="339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15865-A8EF-4F74-BD63-03701A658980}"/>
              </a:ext>
            </a:extLst>
          </p:cNvPr>
          <p:cNvSpPr txBox="1"/>
          <p:nvPr/>
        </p:nvSpPr>
        <p:spPr>
          <a:xfrm>
            <a:off x="8374345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Completion sharing and display SDT FAC dashboard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Energy Usage</a:t>
            </a: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F1821E-591A-47BB-9A0E-5FAF965437AD}"/>
              </a:ext>
            </a:extLst>
          </p:cNvPr>
          <p:cNvSpPr txBox="1"/>
          <p:nvPr/>
        </p:nvSpPr>
        <p:spPr>
          <a:xfrm>
            <a:off x="8400277" y="4159615"/>
            <a:ext cx="3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experience in businesses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EE41E-F1CA-4DA7-A01A-7159C197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4" y="477465"/>
            <a:ext cx="705466" cy="7054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80CF0AD-AF61-454C-9B42-D08887E76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01" y="502301"/>
            <a:ext cx="705466" cy="7054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002C298-2040-4811-92C8-396637C1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64" y="4971598"/>
            <a:ext cx="637999" cy="63799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0C8AB9-5082-4DC3-BCCA-C23F16788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5" y="4809004"/>
            <a:ext cx="871028" cy="87102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7B3DFD0-1A44-4E83-A597-B5218BE80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23" y="2278417"/>
            <a:ext cx="701348" cy="94538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43E7282-928C-4E57-AE44-C81A971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1" y="2284597"/>
            <a:ext cx="671111" cy="90462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65E3136-0197-4D55-9D76-379F67D57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9" y="5206237"/>
            <a:ext cx="553998" cy="55399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6A135BE-5CF1-4169-A9F9-5E837BB01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65" y="5176538"/>
            <a:ext cx="543293" cy="54329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E8C675-DC51-426C-B192-EE9CF2DD1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98" y="5136739"/>
            <a:ext cx="543293" cy="54329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C74EE48-EED5-44DD-B0E0-B7C0EB274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1" y="2274300"/>
            <a:ext cx="705466" cy="950938"/>
          </a:xfrm>
          <a:prstGeom prst="rect">
            <a:avLst/>
          </a:prstGeom>
        </p:spPr>
      </p:pic>
      <p:pic>
        <p:nvPicPr>
          <p:cNvPr id="53" name="Picture 52" descr="Application, icon&#10;&#10;Description automatically generated">
            <a:extLst>
              <a:ext uri="{FF2B5EF4-FFF2-40B4-BE49-F238E27FC236}">
                <a16:creationId xmlns:a16="http://schemas.microsoft.com/office/drawing/2014/main" id="{25FE0C0E-2EFB-49AD-B81A-DD7A73411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34" y="2234099"/>
            <a:ext cx="773191" cy="1042228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F24C3898-6448-4634-B192-F53FB55FF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88" y="2327731"/>
            <a:ext cx="512859" cy="791837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55EC618-1A42-418E-A84A-01DD68CB2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5" y="2319135"/>
            <a:ext cx="532187" cy="821679"/>
          </a:xfrm>
          <a:prstGeom prst="rect">
            <a:avLst/>
          </a:prstGeom>
        </p:spPr>
      </p:pic>
      <p:pic>
        <p:nvPicPr>
          <p:cNvPr id="65" name="Picture 6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F98CEC-B76F-4650-98E7-4A05C7F5D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11" y="5217392"/>
            <a:ext cx="553998" cy="5539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5A23B8-CCEE-4178-9D6C-CAE36B8B3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329"/>
          <a:stretch/>
        </p:blipFill>
        <p:spPr>
          <a:xfrm>
            <a:off x="2511579" y="2327730"/>
            <a:ext cx="1134597" cy="837577"/>
          </a:xfrm>
          <a:prstGeom prst="rect">
            <a:avLst/>
          </a:prstGeom>
        </p:spPr>
      </p:pic>
      <p:pic>
        <p:nvPicPr>
          <p:cNvPr id="98" name="Picture 4" descr="Download Microsoft .NET Framework 4.8.4115.0">
            <a:extLst>
              <a:ext uri="{FF2B5EF4-FFF2-40B4-BE49-F238E27FC236}">
                <a16:creationId xmlns:a16="http://schemas.microsoft.com/office/drawing/2014/main" id="{CC5FCC13-1323-43D8-8148-46D1BA5F1B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86" y="4519686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Vue.js as an enterprise solution | Apps &amp; Platforms">
            <a:extLst>
              <a:ext uri="{FF2B5EF4-FFF2-40B4-BE49-F238E27FC236}">
                <a16:creationId xmlns:a16="http://schemas.microsoft.com/office/drawing/2014/main" id="{2563C6D6-227A-4DCE-AAB7-E45CD6C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8" y="45023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E80D21E3-3965-41B0-87E3-969335AE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3" y="4406986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Bootstrap (front-end framework) - Wikipedia">
            <a:extLst>
              <a:ext uri="{FF2B5EF4-FFF2-40B4-BE49-F238E27FC236}">
                <a16:creationId xmlns:a16="http://schemas.microsoft.com/office/drawing/2014/main" id="{6C34B49F-E929-45FA-BFD9-0BDE7EB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4" y="4539103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0009725-189B-47B9-842D-A12E53F6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479809" y="4500738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3A09C4D-A5D6-4FC4-99EB-3B70CA92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0" y="4856321"/>
            <a:ext cx="434277" cy="434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CA033-624C-4C25-AFFD-9A534EB82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3621" y="1814930"/>
            <a:ext cx="1981427" cy="861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9BA6-888A-43E9-9E70-AC1F5AB317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41480" y="2711618"/>
            <a:ext cx="1332077" cy="96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C2D53-DC48-4EC3-B8B2-528D32A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578"/>
          <a:stretch/>
        </p:blipFill>
        <p:spPr>
          <a:xfrm>
            <a:off x="9942018" y="2845095"/>
            <a:ext cx="1091271" cy="82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43613-1ECA-4765-85F7-1EF44D8B1E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6721" y="1972930"/>
            <a:ext cx="1626956" cy="8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8002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1F8-2997-4FC1-9885-9A651F36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778"/>
            <a:ext cx="12191999" cy="539625"/>
          </a:xfrm>
        </p:spPr>
        <p:txBody>
          <a:bodyPr/>
          <a:lstStyle/>
          <a:p>
            <a:r>
              <a:rPr lang="en-US" dirty="0"/>
              <a:t>Each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190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6096000" y="6422288"/>
            <a:ext cx="4747583" cy="43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2098">
              <a:solidFill>
                <a:prstClr val="white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6B4858-2803-4DE4-A271-F295133BE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51" y="6019170"/>
            <a:ext cx="10752799" cy="193771"/>
          </a:xfrm>
        </p:spPr>
        <p:txBody>
          <a:bodyPr/>
          <a:lstStyle/>
          <a:p>
            <a:r>
              <a:rPr lang="en-US" altLang="ja-JP" dirty="0"/>
              <a:t>Sony Device Technology (Thailand) </a:t>
            </a:r>
            <a:r>
              <a:rPr lang="en-US" altLang="ja-JP" dirty="0" err="1"/>
              <a:t>Co.,Ltd</a:t>
            </a:r>
            <a:r>
              <a:rPr lang="en-US" altLang="ja-JP" dirty="0"/>
              <a:t>.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719251" y="2062073"/>
            <a:ext cx="10752799" cy="1294994"/>
          </a:xfrm>
        </p:spPr>
        <p:txBody>
          <a:bodyPr>
            <a:normAutofit fontScale="92500" lnSpcReduction="10000"/>
          </a:bodyPr>
          <a:lstStyle/>
          <a:p>
            <a:r>
              <a:rPr lang="en-US" sz="3596" dirty="0"/>
              <a:t>SDT Internship : Programmer</a:t>
            </a:r>
          </a:p>
          <a:p>
            <a:endParaRPr lang="en-US" sz="1998" dirty="0"/>
          </a:p>
          <a:p>
            <a:r>
              <a:rPr lang="en-US" sz="2797" dirty="0"/>
              <a:t>16 Aug 2022</a:t>
            </a:r>
            <a:endParaRPr lang="ja-JP" altLang="en-US" sz="2797" u="sng" dirty="0"/>
          </a:p>
        </p:txBody>
      </p:sp>
    </p:spTree>
    <p:extLst>
      <p:ext uri="{BB962C8B-B14F-4D97-AF65-F5344CB8AC3E}">
        <p14:creationId xmlns:p14="http://schemas.microsoft.com/office/powerpoint/2010/main" val="560519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AE056-7107-473D-B1C8-90C77B80A9F1}"/>
              </a:ext>
            </a:extLst>
          </p:cNvPr>
          <p:cNvSpPr/>
          <p:nvPr/>
        </p:nvSpPr>
        <p:spPr>
          <a:xfrm>
            <a:off x="1130856" y="595843"/>
            <a:ext cx="92793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Introduction (5 minute)		 	 	</a:t>
            </a:r>
          </a:p>
          <a:p>
            <a:r>
              <a:rPr lang="en-GB" sz="2400" dirty="0"/>
              <a:t>       -SDT improvement : Smart Factory</a:t>
            </a:r>
          </a:p>
          <a:p>
            <a:r>
              <a:rPr lang="en-GB" sz="2400" dirty="0"/>
              <a:t>       -Requirement</a:t>
            </a:r>
            <a:r>
              <a:rPr lang="th-TH" sz="2400" dirty="0"/>
              <a:t> </a:t>
            </a:r>
            <a:r>
              <a:rPr lang="en-US" sz="2400" dirty="0"/>
              <a:t>&amp;</a:t>
            </a:r>
            <a:r>
              <a:rPr lang="en-GB" sz="2400" dirty="0"/>
              <a:t>Job assign -&gt; 4 Team</a:t>
            </a:r>
          </a:p>
          <a:p>
            <a:r>
              <a:rPr lang="en-GB" sz="2400" dirty="0"/>
              <a:t>       -Overall schedule</a:t>
            </a:r>
          </a:p>
          <a:p>
            <a:r>
              <a:rPr lang="en-GB" sz="2400" dirty="0"/>
              <a:t>2. Training (3 minute)</a:t>
            </a:r>
          </a:p>
          <a:p>
            <a:r>
              <a:rPr lang="en-GB" sz="2400" dirty="0"/>
              <a:t>       - Line tour</a:t>
            </a:r>
          </a:p>
          <a:p>
            <a:r>
              <a:rPr lang="en-GB" sz="2400" dirty="0"/>
              <a:t>       - Development Tooling </a:t>
            </a:r>
          </a:p>
          <a:p>
            <a:endParaRPr lang="en-GB" sz="2400" dirty="0"/>
          </a:p>
          <a:p>
            <a:r>
              <a:rPr lang="en-GB" sz="2400" dirty="0"/>
              <a:t>3. Project Progress</a:t>
            </a:r>
            <a:r>
              <a:rPr lang="th-TH" sz="2400" dirty="0"/>
              <a:t> </a:t>
            </a:r>
            <a:r>
              <a:rPr lang="en-GB" sz="2400" dirty="0"/>
              <a:t>      (7 min / team)      Each team</a:t>
            </a:r>
          </a:p>
          <a:p>
            <a:r>
              <a:rPr lang="en-GB" sz="2400" dirty="0"/>
              <a:t>       SF080 : FAC Dashboard</a:t>
            </a:r>
          </a:p>
          <a:p>
            <a:r>
              <a:rPr lang="en-GB" sz="2400" dirty="0"/>
              <a:t>       SF081 : Homepage</a:t>
            </a:r>
          </a:p>
          <a:p>
            <a:r>
              <a:rPr lang="en-GB" sz="2400" dirty="0"/>
              <a:t>       SF097 : Machine Dashboard                                                        </a:t>
            </a:r>
          </a:p>
          <a:p>
            <a:r>
              <a:rPr lang="en-GB" sz="2400" dirty="0"/>
              <a:t>       SF102 : Customer dashboard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4. Q&amp;A</a:t>
            </a:r>
          </a:p>
        </p:txBody>
      </p:sp>
      <p:sp>
        <p:nvSpPr>
          <p:cNvPr id="3" name="タイトル 5">
            <a:extLst>
              <a:ext uri="{FF2B5EF4-FFF2-40B4-BE49-F238E27FC236}">
                <a16:creationId xmlns:a16="http://schemas.microsoft.com/office/drawing/2014/main" id="{23518BC6-FC19-4041-B027-B36AC01D380F}"/>
              </a:ext>
            </a:extLst>
          </p:cNvPr>
          <p:cNvSpPr txBox="1">
            <a:spLocks/>
          </p:cNvSpPr>
          <p:nvPr/>
        </p:nvSpPr>
        <p:spPr>
          <a:xfrm>
            <a:off x="432143" y="56655"/>
            <a:ext cx="11327713" cy="539188"/>
          </a:xfrm>
        </p:spPr>
        <p:txBody>
          <a:bodyPr/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5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797" b="1" kern="0" dirty="0"/>
              <a:t>Agenda</a:t>
            </a:r>
            <a:endParaRPr lang="ja-JP" altLang="en-US" sz="27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72D8-E1AE-4374-84AA-FD756B627EEB}"/>
              </a:ext>
            </a:extLst>
          </p:cNvPr>
          <p:cNvSpPr txBox="1"/>
          <p:nvPr/>
        </p:nvSpPr>
        <p:spPr>
          <a:xfrm>
            <a:off x="9677399" y="1979388"/>
            <a:ext cx="264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*Situation</a:t>
            </a:r>
          </a:p>
          <a:p>
            <a:r>
              <a:rPr lang="en-US" sz="1800" dirty="0"/>
              <a:t>-Biz logic, Technical term</a:t>
            </a:r>
          </a:p>
          <a:p>
            <a:r>
              <a:rPr lang="en-US" sz="1800" dirty="0"/>
              <a:t>-Problem (as is , to be)</a:t>
            </a:r>
          </a:p>
          <a:p>
            <a:r>
              <a:rPr lang="en-US" sz="1800" dirty="0"/>
              <a:t>-Output image</a:t>
            </a:r>
          </a:p>
          <a:p>
            <a:r>
              <a:rPr lang="en-US" sz="1800" u="sng" dirty="0">
                <a:highlight>
                  <a:srgbClr val="00FFFF"/>
                </a:highlight>
              </a:rPr>
              <a:t>*Activity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-Apply knowledge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-Require Technic </a:t>
            </a:r>
          </a:p>
          <a:p>
            <a:endParaRPr lang="en-US" sz="1800" dirty="0">
              <a:highlight>
                <a:srgbClr val="00FFFF"/>
              </a:highlight>
            </a:endParaRPr>
          </a:p>
          <a:p>
            <a:r>
              <a:rPr lang="en-US" sz="1800" u="sng" dirty="0"/>
              <a:t>*Schedule</a:t>
            </a:r>
          </a:p>
          <a:p>
            <a:endParaRPr lang="en-US" sz="1800" u="sng" dirty="0"/>
          </a:p>
          <a:p>
            <a:r>
              <a:rPr lang="en-US" sz="1800" u="sng" dirty="0"/>
              <a:t>*Example screen</a:t>
            </a:r>
          </a:p>
          <a:p>
            <a:endParaRPr lang="th-TH" sz="1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D5B4154-6EA7-4276-A741-85EDF7209427}"/>
              </a:ext>
            </a:extLst>
          </p:cNvPr>
          <p:cNvSpPr/>
          <p:nvPr/>
        </p:nvSpPr>
        <p:spPr>
          <a:xfrm>
            <a:off x="9203443" y="3175314"/>
            <a:ext cx="372533" cy="1159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194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roup 21">
            <a:extLst>
              <a:ext uri="{FF2B5EF4-FFF2-40B4-BE49-F238E27FC236}">
                <a16:creationId xmlns:a16="http://schemas.microsoft.com/office/drawing/2014/main" id="{07804555-67A1-42FC-A721-ECCEF8E24517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197115"/>
          <a:ext cx="12021245" cy="22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3916175147"/>
                    </a:ext>
                  </a:extLst>
                </a:gridCol>
              </a:tblGrid>
              <a:tr h="2878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Apr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Learning &amp; 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Make System Interface and confirm security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&amp; UAT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Training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2904320646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2A5EB4A-31EB-4AE7-B4DE-15C74CCF2EE6}"/>
              </a:ext>
            </a:extLst>
          </p:cNvPr>
          <p:cNvSpPr/>
          <p:nvPr/>
        </p:nvSpPr>
        <p:spPr>
          <a:xfrm>
            <a:off x="9369508" y="6221008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937"/>
            <a:endParaRPr lang="en-US" sz="179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6BB95-40EC-487B-87F8-1752726CED35}"/>
              </a:ext>
            </a:extLst>
          </p:cNvPr>
          <p:cNvCxnSpPr>
            <a:cxnSpLocks/>
          </p:cNvCxnSpPr>
          <p:nvPr/>
        </p:nvCxnSpPr>
        <p:spPr>
          <a:xfrm>
            <a:off x="5880201" y="4577645"/>
            <a:ext cx="5720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C8CC0C-E6F0-4025-AC3E-3F8C47E3B046}"/>
              </a:ext>
            </a:extLst>
          </p:cNvPr>
          <p:cNvCxnSpPr>
            <a:cxnSpLocks/>
          </p:cNvCxnSpPr>
          <p:nvPr/>
        </p:nvCxnSpPr>
        <p:spPr>
          <a:xfrm>
            <a:off x="6151387" y="4846128"/>
            <a:ext cx="155737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45B236-3016-4EE6-972F-ABEB0505FED0}"/>
              </a:ext>
            </a:extLst>
          </p:cNvPr>
          <p:cNvCxnSpPr>
            <a:cxnSpLocks/>
          </p:cNvCxnSpPr>
          <p:nvPr/>
        </p:nvCxnSpPr>
        <p:spPr>
          <a:xfrm>
            <a:off x="6452281" y="5128846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B526E-5371-417C-8E8F-48515B7DBB87}"/>
              </a:ext>
            </a:extLst>
          </p:cNvPr>
          <p:cNvCxnSpPr>
            <a:cxnSpLocks/>
          </p:cNvCxnSpPr>
          <p:nvPr/>
        </p:nvCxnSpPr>
        <p:spPr>
          <a:xfrm>
            <a:off x="6743397" y="5417715"/>
            <a:ext cx="1582528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C3A911-4342-4FD9-ADD3-4CF7DB584B2D}"/>
              </a:ext>
            </a:extLst>
          </p:cNvPr>
          <p:cNvCxnSpPr>
            <a:cxnSpLocks/>
          </p:cNvCxnSpPr>
          <p:nvPr/>
        </p:nvCxnSpPr>
        <p:spPr>
          <a:xfrm>
            <a:off x="8397859" y="5734712"/>
            <a:ext cx="661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5E66B-BE19-4A64-BC5D-D8E99399B280}"/>
              </a:ext>
            </a:extLst>
          </p:cNvPr>
          <p:cNvCxnSpPr>
            <a:cxnSpLocks/>
          </p:cNvCxnSpPr>
          <p:nvPr/>
        </p:nvCxnSpPr>
        <p:spPr>
          <a:xfrm>
            <a:off x="9181040" y="6018591"/>
            <a:ext cx="313902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A495F0-016C-49D6-92F1-8C2AB6F4EBD9}"/>
              </a:ext>
            </a:extLst>
          </p:cNvPr>
          <p:cNvSpPr txBox="1"/>
          <p:nvPr/>
        </p:nvSpPr>
        <p:spPr bwMode="auto">
          <a:xfrm>
            <a:off x="76530" y="335878"/>
            <a:ext cx="12038941" cy="337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defTabSz="910653">
              <a:defRPr/>
            </a:pP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             Improve </a:t>
            </a:r>
            <a:r>
              <a:rPr lang="en-US" altLang="ja-JP" sz="1596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F7F3F70-4843-489D-9F9D-1382EC7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2" y="695544"/>
            <a:ext cx="4209157" cy="2451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Situation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C5B51A7-3E10-40D1-88E9-35211FFE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134" y="695544"/>
            <a:ext cx="1119250" cy="2436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KPI</a:t>
            </a:r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5B198D7F-5B14-4EE6-95AE-1398EDB0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658" y="735198"/>
            <a:ext cx="5608981" cy="2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Activity-1 : Completion Sharing and display to SF Dashboard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D3B862-3ED7-425C-85E8-CB21C1C4D0DB}"/>
              </a:ext>
            </a:extLst>
          </p:cNvPr>
          <p:cNvSpPr/>
          <p:nvPr/>
        </p:nvSpPr>
        <p:spPr>
          <a:xfrm>
            <a:off x="4009942" y="4556376"/>
            <a:ext cx="2075393" cy="107004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32" name="テキスト ボックス 4">
            <a:extLst>
              <a:ext uri="{FF2B5EF4-FFF2-40B4-BE49-F238E27FC236}">
                <a16:creationId xmlns:a16="http://schemas.microsoft.com/office/drawing/2014/main" id="{5439423D-43ED-4161-A16D-3CEC4DD1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209" y="4953301"/>
            <a:ext cx="2421907" cy="2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Dashboard Display design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B71354B1-6D49-49BD-A9BA-AF556C1B423E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defTabSz="913668">
              <a:defRPr/>
            </a:pPr>
            <a:r>
              <a:rPr lang="en-GB" sz="2798" b="1" dirty="0">
                <a:solidFill>
                  <a:srgbClr val="1952A6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T5 SF80 : [FAC] </a:t>
            </a:r>
            <a:r>
              <a:rPr lang="en-US" sz="2798" b="1" dirty="0">
                <a:solidFill>
                  <a:srgbClr val="1952A6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FAC Dashboard</a:t>
            </a:r>
            <a:endParaRPr lang="en-US" sz="2798" b="1" dirty="0">
              <a:solidFill>
                <a:srgbClr val="1952A6"/>
              </a:solidFill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124191D-7820-4BFD-A6AC-6E4AC2A5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D5C2EB-4F3E-40A1-A830-385C53E034A4}"/>
              </a:ext>
            </a:extLst>
          </p:cNvPr>
          <p:cNvSpPr txBox="1"/>
          <p:nvPr/>
        </p:nvSpPr>
        <p:spPr>
          <a:xfrm>
            <a:off x="9666630" y="3796501"/>
            <a:ext cx="2622861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9" b="1" dirty="0"/>
              <a:t>PIC : </a:t>
            </a:r>
            <a:r>
              <a:rPr lang="en-GB" sz="1049" dirty="0"/>
              <a:t>Apirome</a:t>
            </a:r>
          </a:p>
          <a:p>
            <a:r>
              <a:rPr lang="en-GB" sz="1049" b="1" dirty="0"/>
              <a:t>Application : </a:t>
            </a:r>
            <a:r>
              <a:rPr lang="en-GB" sz="1049" dirty="0"/>
              <a:t>Arthit , Internship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478AA-52FD-4BB9-A33E-2DB70731399B}"/>
              </a:ext>
            </a:extLst>
          </p:cNvPr>
          <p:cNvGrpSpPr/>
          <p:nvPr/>
        </p:nvGrpSpPr>
        <p:grpSpPr>
          <a:xfrm>
            <a:off x="11212363" y="4528115"/>
            <a:ext cx="890664" cy="457074"/>
            <a:chOff x="11272954" y="5964031"/>
            <a:chExt cx="892314" cy="4579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495A83-F85B-4037-81BF-89FBEF059D57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478">
                <a:defRPr/>
              </a:pPr>
              <a:endParaRPr lang="th-TH" sz="1696">
                <a:solidFill>
                  <a:prstClr val="white"/>
                </a:solidFill>
                <a:latin typeface="+mj-lt"/>
                <a:ea typeface="Meiryo UI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2E283-7E45-4F7D-BDE9-995115CBC9E2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FAFB6C-5E12-4C90-A3C2-C2CB8E47F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EBFB2-2C75-4964-86DF-41F76FD55791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Plan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D680FC-DEA2-4F80-BED9-15330C8E12AF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Act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0A4AF5E-101A-455D-81AB-CB3B3375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48" y="1158195"/>
            <a:ext cx="5838323" cy="2974745"/>
          </a:xfrm>
          <a:prstGeom prst="rect">
            <a:avLst/>
          </a:prstGeom>
        </p:spPr>
      </p:pic>
      <p:pic>
        <p:nvPicPr>
          <p:cNvPr id="50" name="Picture 4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EE124CE2-242C-4768-91CC-6E7397F8D9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3209"/>
          <a:stretch/>
        </p:blipFill>
        <p:spPr>
          <a:xfrm>
            <a:off x="8530654" y="2645137"/>
            <a:ext cx="2494457" cy="1186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41B824-6827-469C-A72C-21E4E2625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475" y="2892051"/>
            <a:ext cx="1748999" cy="123051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39FE8-16C7-4BFC-A882-82F69B802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08" y="2299578"/>
            <a:ext cx="1749000" cy="123051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0F6AF22-8C97-4241-927E-1CBA843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" y="1624688"/>
            <a:ext cx="1993698" cy="12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9D3F76-0981-452C-A15A-D15CCFE6FCD7}"/>
              </a:ext>
            </a:extLst>
          </p:cNvPr>
          <p:cNvSpPr/>
          <p:nvPr/>
        </p:nvSpPr>
        <p:spPr>
          <a:xfrm flipH="1">
            <a:off x="2874546" y="2093482"/>
            <a:ext cx="510156" cy="112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55" name="テキスト ボックス 4">
            <a:extLst>
              <a:ext uri="{FF2B5EF4-FFF2-40B4-BE49-F238E27FC236}">
                <a16:creationId xmlns:a16="http://schemas.microsoft.com/office/drawing/2014/main" id="{3611526B-E4B1-4809-9E00-49C1BE42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" y="955793"/>
            <a:ext cx="3476000" cy="595303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1199" b="1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BAS Control system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utility system are automatic control by </a:t>
            </a: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graphic display monitoring, limitation alarm and remote </a:t>
            </a:r>
            <a:endParaRPr lang="en-US" altLang="ja-JP" sz="999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C1A96E8-889D-430E-87D5-26986811AE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511"/>
          <a:stretch/>
        </p:blipFill>
        <p:spPr>
          <a:xfrm>
            <a:off x="8926129" y="1702186"/>
            <a:ext cx="1553038" cy="825038"/>
          </a:xfrm>
          <a:prstGeom prst="rect">
            <a:avLst/>
          </a:prstGeom>
        </p:spPr>
      </p:pic>
      <p:pic>
        <p:nvPicPr>
          <p:cNvPr id="57" name="Picture 2" descr="image">
            <a:extLst>
              <a:ext uri="{FF2B5EF4-FFF2-40B4-BE49-F238E27FC236}">
                <a16:creationId xmlns:a16="http://schemas.microsoft.com/office/drawing/2014/main" id="{388AF9FB-5189-4D2C-9A2D-04C11A8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58" y="1693523"/>
            <a:ext cx="1462896" cy="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088273-3846-4293-8187-CFD6834B29DB}"/>
              </a:ext>
            </a:extLst>
          </p:cNvPr>
          <p:cNvSpPr/>
          <p:nvPr/>
        </p:nvSpPr>
        <p:spPr>
          <a:xfrm>
            <a:off x="9355938" y="1951420"/>
            <a:ext cx="1112490" cy="333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Temperature,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Humidity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96823-D079-4C30-BE4E-746AB44D0398}"/>
              </a:ext>
            </a:extLst>
          </p:cNvPr>
          <p:cNvSpPr/>
          <p:nvPr/>
        </p:nvSpPr>
        <p:spPr>
          <a:xfrm>
            <a:off x="10910735" y="1848167"/>
            <a:ext cx="898648" cy="31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CDA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Pressure &amp; Flow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4C51C5-5239-48E2-9BF6-BD0C8D1AD8C6}"/>
              </a:ext>
            </a:extLst>
          </p:cNvPr>
          <p:cNvSpPr/>
          <p:nvPr/>
        </p:nvSpPr>
        <p:spPr>
          <a:xfrm>
            <a:off x="8629870" y="1994089"/>
            <a:ext cx="224534" cy="58889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2FD50-74DB-447B-9B1D-C3EB3192346D}"/>
              </a:ext>
            </a:extLst>
          </p:cNvPr>
          <p:cNvSpPr txBox="1"/>
          <p:nvPr/>
        </p:nvSpPr>
        <p:spPr>
          <a:xfrm>
            <a:off x="3555211" y="818515"/>
            <a:ext cx="5555679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7" dirty="0"/>
              <a:t>System Diagram Development</a:t>
            </a:r>
          </a:p>
        </p:txBody>
      </p:sp>
      <p:sp>
        <p:nvSpPr>
          <p:cNvPr id="66" name="テキスト ボックス 4">
            <a:extLst>
              <a:ext uri="{FF2B5EF4-FFF2-40B4-BE49-F238E27FC236}">
                <a16:creationId xmlns:a16="http://schemas.microsoft.com/office/drawing/2014/main" id="{0F7C07D4-3441-46BA-9EBB-09D9AD5E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509" y="1267463"/>
            <a:ext cx="2951053" cy="410829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display and sharing to user via web link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[some time difficult to access]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3EA9DA5B-6C74-4A10-82CD-E93743783FC1}"/>
              </a:ext>
            </a:extLst>
          </p:cNvPr>
          <p:cNvSpPr/>
          <p:nvPr/>
        </p:nvSpPr>
        <p:spPr>
          <a:xfrm rot="10800000" flipH="1">
            <a:off x="7749086" y="2750684"/>
            <a:ext cx="662198" cy="779412"/>
          </a:xfrm>
          <a:prstGeom prst="bentArrow">
            <a:avLst>
              <a:gd name="adj1" fmla="val 40431"/>
              <a:gd name="adj2" fmla="val 48083"/>
              <a:gd name="adj3" fmla="val 29164"/>
              <a:gd name="adj4" fmla="val 416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B1206-F6A1-47C7-8B4F-59273C29973F}"/>
              </a:ext>
            </a:extLst>
          </p:cNvPr>
          <p:cNvSpPr txBox="1"/>
          <p:nvPr/>
        </p:nvSpPr>
        <p:spPr>
          <a:xfrm>
            <a:off x="6796600" y="3575182"/>
            <a:ext cx="2170129" cy="460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b="1" dirty="0"/>
              <a:t>Design Dashboard</a:t>
            </a:r>
          </a:p>
          <a:p>
            <a:r>
              <a:rPr lang="en-US" sz="1199" b="1" dirty="0"/>
              <a:t>To improve facility information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C9429C-5903-4EF2-9866-7D3B0665A1D2}"/>
              </a:ext>
            </a:extLst>
          </p:cNvPr>
          <p:cNvSpPr/>
          <p:nvPr/>
        </p:nvSpPr>
        <p:spPr>
          <a:xfrm>
            <a:off x="6985995" y="2644570"/>
            <a:ext cx="4909760" cy="1552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B1B08A-C919-4F8C-AA42-CA3504DCE6F2}"/>
              </a:ext>
            </a:extLst>
          </p:cNvPr>
          <p:cNvCxnSpPr>
            <a:cxnSpLocks/>
          </p:cNvCxnSpPr>
          <p:nvPr/>
        </p:nvCxnSpPr>
        <p:spPr>
          <a:xfrm>
            <a:off x="6154001" y="4959230"/>
            <a:ext cx="1557377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A1DADA-D5AA-42AD-A226-283BFC3E71C9}"/>
              </a:ext>
            </a:extLst>
          </p:cNvPr>
          <p:cNvCxnSpPr>
            <a:cxnSpLocks/>
          </p:cNvCxnSpPr>
          <p:nvPr/>
        </p:nvCxnSpPr>
        <p:spPr>
          <a:xfrm>
            <a:off x="5881769" y="4701764"/>
            <a:ext cx="57207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F4E2-8F97-48D8-A860-65DAFF8484A2}"/>
              </a:ext>
            </a:extLst>
          </p:cNvPr>
          <p:cNvCxnSpPr>
            <a:cxnSpLocks/>
          </p:cNvCxnSpPr>
          <p:nvPr/>
        </p:nvCxnSpPr>
        <p:spPr>
          <a:xfrm>
            <a:off x="6444422" y="5243538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060931-B481-4E8E-AB91-117D1873F2A6}"/>
              </a:ext>
            </a:extLst>
          </p:cNvPr>
          <p:cNvCxnSpPr>
            <a:cxnSpLocks/>
          </p:cNvCxnSpPr>
          <p:nvPr/>
        </p:nvCxnSpPr>
        <p:spPr>
          <a:xfrm>
            <a:off x="6738227" y="5527916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9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DB6A011-56F7-47CB-8EEF-55948BA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" y="1034690"/>
            <a:ext cx="11016714" cy="515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289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SQL database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913339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C07F47-A5BD-4BC2-A639-ACEEF8BD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" y="563695"/>
            <a:ext cx="11046119" cy="583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260225-114F-42EA-A26E-33D6FCD768F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D8C22-99C3-4860-8D6B-7C0F301F08ED}"/>
              </a:ext>
            </a:extLst>
          </p:cNvPr>
          <p:cNvSpPr txBox="1"/>
          <p:nvPr/>
        </p:nvSpPr>
        <p:spPr>
          <a:xfrm>
            <a:off x="4471093" y="96336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job assignment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04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196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.NET</a:t>
            </a:r>
            <a:endParaRPr lang="th-TH" sz="20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69A6F-F2C2-4822-90D1-3D87A39B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2" y="1262614"/>
            <a:ext cx="9442935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8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A3EBCFBD-E4B1-4E1B-8E7A-5FBDEDD90B18}"/>
              </a:ext>
            </a:extLst>
          </p:cNvPr>
          <p:cNvSpPr/>
          <p:nvPr/>
        </p:nvSpPr>
        <p:spPr>
          <a:xfrm>
            <a:off x="11062877" y="5229730"/>
            <a:ext cx="1075205" cy="712046"/>
          </a:xfrm>
          <a:prstGeom prst="cloudCallout">
            <a:avLst>
              <a:gd name="adj1" fmla="val -60891"/>
              <a:gd name="adj2" fmla="val 625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CD0E11-A46F-4C69-8C6B-65717DFAC00C}"/>
              </a:ext>
            </a:extLst>
          </p:cNvPr>
          <p:cNvSpPr/>
          <p:nvPr/>
        </p:nvSpPr>
        <p:spPr>
          <a:xfrm>
            <a:off x="38060" y="1882005"/>
            <a:ext cx="2760962" cy="4408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28FD9C43-9EA0-48B0-A378-12141B88928C}"/>
              </a:ext>
            </a:extLst>
          </p:cNvPr>
          <p:cNvSpPr/>
          <p:nvPr/>
        </p:nvSpPr>
        <p:spPr>
          <a:xfrm>
            <a:off x="845258" y="1242908"/>
            <a:ext cx="1441535" cy="604209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Actual Data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EB3287A6-F880-4474-8941-4B31F46C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r="32986"/>
          <a:stretch>
            <a:fillRect/>
          </a:stretch>
        </p:blipFill>
        <p:spPr bwMode="auto">
          <a:xfrm>
            <a:off x="198232" y="4179899"/>
            <a:ext cx="934064" cy="9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16" descr="à¸à¸¥à¸à¸²à¸£à¸à¹à¸à¸«à¸²à¸£à¸¹à¸à¸ à¸²à¸à¸ªà¸³à¸«à¸£à¸±à¸ measuring scope nikon">
            <a:extLst>
              <a:ext uri="{FF2B5EF4-FFF2-40B4-BE49-F238E27FC236}">
                <a16:creationId xmlns:a16="http://schemas.microsoft.com/office/drawing/2014/main" id="{0E3ED5A1-D3F7-4C48-92BF-6B539B45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83" y="4179899"/>
            <a:ext cx="746934" cy="9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à¸à¸¥à¸à¸²à¸£à¸à¹à¸à¸«à¸²à¸£à¸¹à¸à¸ à¸²à¸à¸ªà¸³à¸«à¸£à¸±à¸ Inspection Sampling">
            <a:extLst>
              <a:ext uri="{FF2B5EF4-FFF2-40B4-BE49-F238E27FC236}">
                <a16:creationId xmlns:a16="http://schemas.microsoft.com/office/drawing/2014/main" id="{283CC938-1A0A-4153-9B2C-6743341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" y="2345074"/>
            <a:ext cx="1151326" cy="7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46">
            <a:extLst>
              <a:ext uri="{FF2B5EF4-FFF2-40B4-BE49-F238E27FC236}">
                <a16:creationId xmlns:a16="http://schemas.microsoft.com/office/drawing/2014/main" id="{14C71D9C-4E24-49E9-A1C9-38530BA8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1" y="4198930"/>
            <a:ext cx="520158" cy="8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Group 1">
            <a:extLst>
              <a:ext uri="{FF2B5EF4-FFF2-40B4-BE49-F238E27FC236}">
                <a16:creationId xmlns:a16="http://schemas.microsoft.com/office/drawing/2014/main" id="{339EE207-C44A-41E0-87CD-CBB322611A91}"/>
              </a:ext>
            </a:extLst>
          </p:cNvPr>
          <p:cNvGrpSpPr>
            <a:grpSpLocks/>
          </p:cNvGrpSpPr>
          <p:nvPr/>
        </p:nvGrpSpPr>
        <p:grpSpPr bwMode="auto">
          <a:xfrm>
            <a:off x="1636595" y="2398993"/>
            <a:ext cx="502714" cy="889660"/>
            <a:chOff x="9696501" y="261442"/>
            <a:chExt cx="2006385" cy="4262536"/>
          </a:xfrm>
        </p:grpSpPr>
        <p:pic>
          <p:nvPicPr>
            <p:cNvPr id="7224" name="図 3">
              <a:extLst>
                <a:ext uri="{FF2B5EF4-FFF2-40B4-BE49-F238E27FC236}">
                  <a16:creationId xmlns:a16="http://schemas.microsoft.com/office/drawing/2014/main" id="{B7F06C5F-00D9-4A94-8B3E-3A401AAE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750" y="261442"/>
              <a:ext cx="2000136" cy="326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5" name="図 12">
              <a:extLst>
                <a:ext uri="{FF2B5EF4-FFF2-40B4-BE49-F238E27FC236}">
                  <a16:creationId xmlns:a16="http://schemas.microsoft.com/office/drawing/2014/main" id="{3CD44481-182C-40B6-8000-ED240777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501" y="3536739"/>
              <a:ext cx="2000136" cy="98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62F10B96-5E8E-4D2A-B5F1-89E334A6ACC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 bwMode="auto">
          <a:xfrm>
            <a:off x="413907" y="2808141"/>
            <a:ext cx="975296" cy="66764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179" name="Group 9">
            <a:extLst>
              <a:ext uri="{FF2B5EF4-FFF2-40B4-BE49-F238E27FC236}">
                <a16:creationId xmlns:a16="http://schemas.microsoft.com/office/drawing/2014/main" id="{D5E8266C-9792-4BD2-A37A-CF1DA5345A1C}"/>
              </a:ext>
            </a:extLst>
          </p:cNvPr>
          <p:cNvGrpSpPr>
            <a:grpSpLocks/>
          </p:cNvGrpSpPr>
          <p:nvPr/>
        </p:nvGrpSpPr>
        <p:grpSpPr bwMode="auto">
          <a:xfrm>
            <a:off x="1779322" y="2963554"/>
            <a:ext cx="957852" cy="566147"/>
            <a:chOff x="2878445" y="2183097"/>
            <a:chExt cx="4030786" cy="1737390"/>
          </a:xfrm>
        </p:grpSpPr>
        <p:pic>
          <p:nvPicPr>
            <p:cNvPr id="7221" name="Picture 2">
              <a:extLst>
                <a:ext uri="{FF2B5EF4-FFF2-40B4-BE49-F238E27FC236}">
                  <a16:creationId xmlns:a16="http://schemas.microsoft.com/office/drawing/2014/main" id="{68913894-521E-4D62-A3B8-30D934F50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45" y="2183097"/>
              <a:ext cx="4030786" cy="1737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正方形/長方形 5">
              <a:extLst>
                <a:ext uri="{FF2B5EF4-FFF2-40B4-BE49-F238E27FC236}">
                  <a16:creationId xmlns:a16="http://schemas.microsoft.com/office/drawing/2014/main" id="{FF183553-C926-4582-90D9-1FD23B8B6EC0}"/>
                </a:ext>
              </a:extLst>
            </p:cNvPr>
            <p:cNvSpPr/>
            <p:nvPr/>
          </p:nvSpPr>
          <p:spPr>
            <a:xfrm>
              <a:off x="2951855" y="3390024"/>
              <a:ext cx="126794" cy="116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  <p:sp>
          <p:nvSpPr>
            <p:cNvPr id="13" name="正方形/長方形 6">
              <a:extLst>
                <a:ext uri="{FF2B5EF4-FFF2-40B4-BE49-F238E27FC236}">
                  <a16:creationId xmlns:a16="http://schemas.microsoft.com/office/drawing/2014/main" id="{006EB95F-B29B-48B9-9879-661C70E831A4}"/>
                </a:ext>
              </a:extLst>
            </p:cNvPr>
            <p:cNvSpPr/>
            <p:nvPr/>
          </p:nvSpPr>
          <p:spPr>
            <a:xfrm>
              <a:off x="3545794" y="3146692"/>
              <a:ext cx="347021" cy="13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</p:grpSp>
      <p:pic>
        <p:nvPicPr>
          <p:cNvPr id="718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EDE714C1-2C3E-4690-8566-D619ACBE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9" y="2067549"/>
            <a:ext cx="1420920" cy="14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5">
            <a:extLst>
              <a:ext uri="{FF2B5EF4-FFF2-40B4-BE49-F238E27FC236}">
                <a16:creationId xmlns:a16="http://schemas.microsoft.com/office/drawing/2014/main" id="{20831F90-D937-4080-98BF-7FA45EE5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" y="1991428"/>
            <a:ext cx="144824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Paper Record</a:t>
            </a:r>
          </a:p>
        </p:txBody>
      </p:sp>
      <p:sp>
        <p:nvSpPr>
          <p:cNvPr id="7182" name="TextBox 15">
            <a:extLst>
              <a:ext uri="{FF2B5EF4-FFF2-40B4-BE49-F238E27FC236}">
                <a16:creationId xmlns:a16="http://schemas.microsoft.com/office/drawing/2014/main" id="{B2A7083C-88F7-4EAA-8B21-4F2A0C2A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525" y="2039004"/>
            <a:ext cx="1044198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E-Record</a:t>
            </a:r>
          </a:p>
        </p:txBody>
      </p:sp>
      <p:sp>
        <p:nvSpPr>
          <p:cNvPr id="7183" name="TextBox 15">
            <a:extLst>
              <a:ext uri="{FF2B5EF4-FFF2-40B4-BE49-F238E27FC236}">
                <a16:creationId xmlns:a16="http://schemas.microsoft.com/office/drawing/2014/main" id="{AB1AAC99-78F8-4EE2-9C74-5D650DB48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32" y="3772336"/>
            <a:ext cx="965925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Machine</a:t>
            </a:r>
          </a:p>
        </p:txBody>
      </p:sp>
      <p:sp>
        <p:nvSpPr>
          <p:cNvPr id="7184" name="TextBox 15">
            <a:extLst>
              <a:ext uri="{FF2B5EF4-FFF2-40B4-BE49-F238E27FC236}">
                <a16:creationId xmlns:a16="http://schemas.microsoft.com/office/drawing/2014/main" id="{D29069ED-F218-47F7-ABAB-FE8FCA66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517" y="3772337"/>
            <a:ext cx="434522" cy="30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</a:p>
        </p:txBody>
      </p:sp>
      <p:sp>
        <p:nvSpPr>
          <p:cNvPr id="7185" name="TextBox 15">
            <a:extLst>
              <a:ext uri="{FF2B5EF4-FFF2-40B4-BE49-F238E27FC236}">
                <a16:creationId xmlns:a16="http://schemas.microsoft.com/office/drawing/2014/main" id="{0E9C2047-AADA-4396-9F7C-0C6DD62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97" y="3772336"/>
            <a:ext cx="671344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Tools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69D73A4A-9562-4D77-981B-B78670F32CB3}"/>
              </a:ext>
            </a:extLst>
          </p:cNvPr>
          <p:cNvSpPr/>
          <p:nvPr/>
        </p:nvSpPr>
        <p:spPr>
          <a:xfrm>
            <a:off x="4178710" y="1315857"/>
            <a:ext cx="1574747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Information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(Digital)</a:t>
            </a:r>
          </a:p>
        </p:txBody>
      </p:sp>
      <p:pic>
        <p:nvPicPr>
          <p:cNvPr id="7187" name="Picture 10" descr="max3">
            <a:extLst>
              <a:ext uri="{FF2B5EF4-FFF2-40B4-BE49-F238E27FC236}">
                <a16:creationId xmlns:a16="http://schemas.microsoft.com/office/drawing/2014/main" id="{4509862E-79C3-4E36-ACEB-C485C072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6" y="5570689"/>
            <a:ext cx="577249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0" descr="max3">
            <a:extLst>
              <a:ext uri="{FF2B5EF4-FFF2-40B4-BE49-F238E27FC236}">
                <a16:creationId xmlns:a16="http://schemas.microsoft.com/office/drawing/2014/main" id="{BC9F60C9-BA23-4FA3-9B6E-AA5A126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08" y="5570689"/>
            <a:ext cx="575662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9" name="TextBox 15">
            <a:extLst>
              <a:ext uri="{FF2B5EF4-FFF2-40B4-BE49-F238E27FC236}">
                <a16:creationId xmlns:a16="http://schemas.microsoft.com/office/drawing/2014/main" id="{A9970CF3-00B5-4CEB-BB01-CDF2957C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86" y="5231317"/>
            <a:ext cx="71791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Event</a:t>
            </a: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FE50B70F-07AE-4119-8171-A656289A44D1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Production Line Information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5E316BC-D344-42F6-A818-F9E705FB618B}"/>
              </a:ext>
            </a:extLst>
          </p:cNvPr>
          <p:cNvSpPr/>
          <p:nvPr/>
        </p:nvSpPr>
        <p:spPr>
          <a:xfrm>
            <a:off x="2859285" y="2996856"/>
            <a:ext cx="1400303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Transform</a:t>
            </a:r>
          </a:p>
        </p:txBody>
      </p:sp>
      <p:pic>
        <p:nvPicPr>
          <p:cNvPr id="7192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463D7E0D-0945-4E59-ACC7-55FF6D0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38" y="2058034"/>
            <a:ext cx="721561" cy="7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C68A247F-55AF-4C78-B5F4-89F058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7" y="2844615"/>
            <a:ext cx="827813" cy="8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">
            <a:extLst>
              <a:ext uri="{FF2B5EF4-FFF2-40B4-BE49-F238E27FC236}">
                <a16:creationId xmlns:a16="http://schemas.microsoft.com/office/drawing/2014/main" id="{7CF3D46C-9F50-4742-82C1-ACCC473C0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067" y="5538972"/>
            <a:ext cx="1338456" cy="85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5" name="Group 20">
            <a:extLst>
              <a:ext uri="{FF2B5EF4-FFF2-40B4-BE49-F238E27FC236}">
                <a16:creationId xmlns:a16="http://schemas.microsoft.com/office/drawing/2014/main" id="{DA407FCE-46C3-43ED-A671-AFC33534E06E}"/>
              </a:ext>
            </a:extLst>
          </p:cNvPr>
          <p:cNvGrpSpPr>
            <a:grpSpLocks/>
          </p:cNvGrpSpPr>
          <p:nvPr/>
        </p:nvGrpSpPr>
        <p:grpSpPr bwMode="auto">
          <a:xfrm>
            <a:off x="10082822" y="4549402"/>
            <a:ext cx="185545" cy="277523"/>
            <a:chOff x="1248694" y="752937"/>
            <a:chExt cx="186436" cy="27745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6F55DB-181D-42E2-A9B8-AE2162E70FE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47" name="Flowchart: Delay 46">
              <a:extLst>
                <a:ext uri="{FF2B5EF4-FFF2-40B4-BE49-F238E27FC236}">
                  <a16:creationId xmlns:a16="http://schemas.microsoft.com/office/drawing/2014/main" id="{42D24213-624E-4474-9DD8-C706FF463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6" name="Group 27">
            <a:extLst>
              <a:ext uri="{FF2B5EF4-FFF2-40B4-BE49-F238E27FC236}">
                <a16:creationId xmlns:a16="http://schemas.microsoft.com/office/drawing/2014/main" id="{ED9EAABA-D23C-4E5B-AE1B-BD52A5DAF753}"/>
              </a:ext>
            </a:extLst>
          </p:cNvPr>
          <p:cNvGrpSpPr>
            <a:grpSpLocks/>
          </p:cNvGrpSpPr>
          <p:nvPr/>
        </p:nvGrpSpPr>
        <p:grpSpPr bwMode="auto">
          <a:xfrm>
            <a:off x="10276295" y="4544644"/>
            <a:ext cx="185545" cy="277524"/>
            <a:chOff x="1248694" y="752937"/>
            <a:chExt cx="186436" cy="27745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94CB0E-07E9-45DA-89BD-005994EBFBAC}"/>
                </a:ext>
              </a:extLst>
            </p:cNvPr>
            <p:cNvSpPr/>
            <p:nvPr/>
          </p:nvSpPr>
          <p:spPr>
            <a:xfrm>
              <a:off x="1277376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7D53B835-6F0C-4DF4-B46E-F9484D79350B}"/>
                </a:ext>
              </a:extLst>
            </p:cNvPr>
            <p:cNvSpPr/>
            <p:nvPr/>
          </p:nvSpPr>
          <p:spPr>
            <a:xfrm rot="16200000">
              <a:off x="1269772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7" name="Group 30">
            <a:extLst>
              <a:ext uri="{FF2B5EF4-FFF2-40B4-BE49-F238E27FC236}">
                <a16:creationId xmlns:a16="http://schemas.microsoft.com/office/drawing/2014/main" id="{E4BA508C-D333-471A-8253-2B5A89E4805E}"/>
              </a:ext>
            </a:extLst>
          </p:cNvPr>
          <p:cNvGrpSpPr>
            <a:grpSpLocks/>
          </p:cNvGrpSpPr>
          <p:nvPr/>
        </p:nvGrpSpPr>
        <p:grpSpPr bwMode="auto">
          <a:xfrm>
            <a:off x="10471356" y="4544644"/>
            <a:ext cx="185544" cy="277524"/>
            <a:chOff x="1248694" y="752937"/>
            <a:chExt cx="186436" cy="2774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4C0040-87B8-4D68-82AE-4CB3AE36BA38}"/>
                </a:ext>
              </a:extLst>
            </p:cNvPr>
            <p:cNvSpPr/>
            <p:nvPr/>
          </p:nvSpPr>
          <p:spPr>
            <a:xfrm>
              <a:off x="1277377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0ED65085-2C82-48BC-AE7F-BED708AE2C71}"/>
                </a:ext>
              </a:extLst>
            </p:cNvPr>
            <p:cNvSpPr/>
            <p:nvPr/>
          </p:nvSpPr>
          <p:spPr>
            <a:xfrm rot="16200000">
              <a:off x="1269773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7198" name="Picture 3">
            <a:extLst>
              <a:ext uri="{FF2B5EF4-FFF2-40B4-BE49-F238E27FC236}">
                <a16:creationId xmlns:a16="http://schemas.microsoft.com/office/drawing/2014/main" id="{BB758AC2-BDA0-4C89-9C32-8B35B88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8" y="4057789"/>
            <a:ext cx="797681" cy="4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9" name="TextBox 39">
            <a:extLst>
              <a:ext uri="{FF2B5EF4-FFF2-40B4-BE49-F238E27FC236}">
                <a16:creationId xmlns:a16="http://schemas.microsoft.com/office/drawing/2014/main" id="{A4D37001-D573-4FF1-9D91-8663922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876" y="4086334"/>
            <a:ext cx="853832" cy="599156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Quality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Delivery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Cost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BF049FEE-24CF-4ED5-A2B1-850A786FE09B}"/>
              </a:ext>
            </a:extLst>
          </p:cNvPr>
          <p:cNvSpPr/>
          <p:nvPr/>
        </p:nvSpPr>
        <p:spPr>
          <a:xfrm>
            <a:off x="4465748" y="3497985"/>
            <a:ext cx="799267" cy="778652"/>
          </a:xfrm>
          <a:prstGeom prst="flowChartMagneticDisk">
            <a:avLst/>
          </a:prstGeom>
          <a:solidFill>
            <a:srgbClr val="133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201" name="TextBox 2">
            <a:extLst>
              <a:ext uri="{FF2B5EF4-FFF2-40B4-BE49-F238E27FC236}">
                <a16:creationId xmlns:a16="http://schemas.microsoft.com/office/drawing/2014/main" id="{79C17049-3C9D-4EBA-ABCF-29DCD19B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417" y="3742205"/>
            <a:ext cx="1090830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SQL Server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(Data table)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DC139C1-987E-44FC-B413-43173ED507EB}"/>
              </a:ext>
            </a:extLst>
          </p:cNvPr>
          <p:cNvSpPr/>
          <p:nvPr/>
        </p:nvSpPr>
        <p:spPr>
          <a:xfrm>
            <a:off x="5602802" y="2996856"/>
            <a:ext cx="1428849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Summary &amp; Analysis</a:t>
            </a:r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7A75EA5B-F0DC-4A0E-853C-F9130F6B4073}"/>
              </a:ext>
            </a:extLst>
          </p:cNvPr>
          <p:cNvSpPr/>
          <p:nvPr/>
        </p:nvSpPr>
        <p:spPr>
          <a:xfrm>
            <a:off x="7110943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New Application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B36E4A-31B6-41A7-8089-80FE4CC2C965}"/>
              </a:ext>
            </a:extLst>
          </p:cNvPr>
          <p:cNvSpPr/>
          <p:nvPr/>
        </p:nvSpPr>
        <p:spPr>
          <a:xfrm>
            <a:off x="8431955" y="2996856"/>
            <a:ext cx="1189386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Report</a:t>
            </a:r>
          </a:p>
        </p:txBody>
      </p:sp>
      <p:sp>
        <p:nvSpPr>
          <p:cNvPr id="7205" name="TextBox 15">
            <a:extLst>
              <a:ext uri="{FF2B5EF4-FFF2-40B4-BE49-F238E27FC236}">
                <a16:creationId xmlns:a16="http://schemas.microsoft.com/office/drawing/2014/main" id="{D6C0A552-9F2F-48FC-84B7-EC7D0EE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2" y="4991853"/>
            <a:ext cx="1834682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Effective meeting</a:t>
            </a:r>
          </a:p>
        </p:txBody>
      </p:sp>
      <p:sp>
        <p:nvSpPr>
          <p:cNvPr id="7206" name="TextBox 15">
            <a:extLst>
              <a:ext uri="{FF2B5EF4-FFF2-40B4-BE49-F238E27FC236}">
                <a16:creationId xmlns:a16="http://schemas.microsoft.com/office/drawing/2014/main" id="{65ACB40C-D028-4E41-B3E6-6E1B8198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067" y="1973985"/>
            <a:ext cx="2620105" cy="2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/ near-miss alert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2007914F-50B1-48F6-A79F-AB5B16E9779C}"/>
              </a:ext>
            </a:extLst>
          </p:cNvPr>
          <p:cNvSpPr/>
          <p:nvPr/>
        </p:nvSpPr>
        <p:spPr>
          <a:xfrm>
            <a:off x="10025732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Important Report</a:t>
            </a:r>
          </a:p>
        </p:txBody>
      </p:sp>
      <p:sp>
        <p:nvSpPr>
          <p:cNvPr id="7208" name="TextBox 15">
            <a:extLst>
              <a:ext uri="{FF2B5EF4-FFF2-40B4-BE49-F238E27FC236}">
                <a16:creationId xmlns:a16="http://schemas.microsoft.com/office/drawing/2014/main" id="{CD3181B2-6F97-44A9-9306-0CA1063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1" y="3593135"/>
            <a:ext cx="1511981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 Control</a:t>
            </a: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09986F63-42C4-4FA4-90FA-7BFD8532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" y="691033"/>
            <a:ext cx="12188828" cy="3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transform actual data in production line to be “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Quality</a:t>
            </a:r>
            <a:r>
              <a:rPr kumimoji="1" lang="en-US" altLang="en-US" sz="1598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Information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  </a:t>
            </a: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“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Effective Management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</a:t>
            </a:r>
          </a:p>
        </p:txBody>
      </p:sp>
      <p:pic>
        <p:nvPicPr>
          <p:cNvPr id="7210" name="Picture 1">
            <a:extLst>
              <a:ext uri="{FF2B5EF4-FFF2-40B4-BE49-F238E27FC236}">
                <a16:creationId xmlns:a16="http://schemas.microsoft.com/office/drawing/2014/main" id="{61976AF6-C535-40C4-B92E-C1FE7E3825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14" y="2337144"/>
            <a:ext cx="1980725" cy="125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3290635" y="4760320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Select  and Transform useful actual data in production line to be digital information and collect in SQL database for easy summary and analysis</a:t>
            </a:r>
          </a:p>
        </p:txBody>
      </p:sp>
      <p:sp>
        <p:nvSpPr>
          <p:cNvPr id="6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6568583" y="4725430"/>
            <a:ext cx="2979809" cy="147959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Develop new application / Tools in order to create important report  for Effective  Management  with Speed and Accuracy.</a:t>
            </a:r>
          </a:p>
        </p:txBody>
      </p:sp>
      <p:pic>
        <p:nvPicPr>
          <p:cNvPr id="7213" name="Picture 2">
            <a:extLst>
              <a:ext uri="{FF2B5EF4-FFF2-40B4-BE49-F238E27FC236}">
                <a16:creationId xmlns:a16="http://schemas.microsoft.com/office/drawing/2014/main" id="{5A000CC9-A8AA-4926-B6CA-84A31854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53" y="3593135"/>
            <a:ext cx="678743" cy="6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1">
            <a:extLst>
              <a:ext uri="{FF2B5EF4-FFF2-40B4-BE49-F238E27FC236}">
                <a16:creationId xmlns:a16="http://schemas.microsoft.com/office/drawing/2014/main" id="{CE04C57E-ABC3-4405-8030-87B500BEE1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68" y="5288407"/>
            <a:ext cx="1007013" cy="58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97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3F3A0010-432A-4AC7-8D65-9BEC89EF6B8B}"/>
              </a:ext>
            </a:extLst>
          </p:cNvPr>
          <p:cNvSpPr/>
          <p:nvPr/>
        </p:nvSpPr>
        <p:spPr>
          <a:xfrm>
            <a:off x="6096000" y="3911892"/>
            <a:ext cx="929307" cy="502713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Machine Database</a:t>
            </a:r>
          </a:p>
        </p:txBody>
      </p:sp>
      <p:pic>
        <p:nvPicPr>
          <p:cNvPr id="6147" name="Picture 2" descr="electronic-record-keeping">
            <a:extLst>
              <a:ext uri="{FF2B5EF4-FFF2-40B4-BE49-F238E27FC236}">
                <a16:creationId xmlns:a16="http://schemas.microsoft.com/office/drawing/2014/main" id="{FC86519B-43A8-4250-976C-F35A60D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41" y="2822413"/>
            <a:ext cx="1113265" cy="83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A182F8-BA9E-4C7B-A8BD-329AB5FA1EDF}"/>
              </a:ext>
            </a:extLst>
          </p:cNvPr>
          <p:cNvSpPr/>
          <p:nvPr/>
        </p:nvSpPr>
        <p:spPr>
          <a:xfrm>
            <a:off x="31718" y="2091338"/>
            <a:ext cx="3563401" cy="2488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D2EB60-29EC-43DB-8338-519654A401CB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Office Work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15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4B28F50F-C159-4E8C-97AF-EB415091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82" y="1847117"/>
            <a:ext cx="1024458" cy="102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1DF01C94-81AC-474A-84F9-EE6A57A0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68" y="1901035"/>
            <a:ext cx="607379" cy="6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6A909508-B518-45A2-98ED-6C54E13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5" y="2712991"/>
            <a:ext cx="724732" cy="72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>
            <a:extLst>
              <a:ext uri="{FF2B5EF4-FFF2-40B4-BE49-F238E27FC236}">
                <a16:creationId xmlns:a16="http://schemas.microsoft.com/office/drawing/2014/main" id="{6A1CCF1C-1EBA-43E0-AC74-81342F28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297" y="2080236"/>
            <a:ext cx="720921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Data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Center</a:t>
            </a:r>
          </a:p>
        </p:txBody>
      </p:sp>
      <p:pic>
        <p:nvPicPr>
          <p:cNvPr id="6154" name="Picture 2">
            <a:extLst>
              <a:ext uri="{FF2B5EF4-FFF2-40B4-BE49-F238E27FC236}">
                <a16:creationId xmlns:a16="http://schemas.microsoft.com/office/drawing/2014/main" id="{1E76E99C-107E-4F64-B139-D7BD458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34" y="2705060"/>
            <a:ext cx="559804" cy="5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8EB037F9-F33F-4B05-860F-646E9DC1D8A2}"/>
              </a:ext>
            </a:extLst>
          </p:cNvPr>
          <p:cNvSpPr/>
          <p:nvPr/>
        </p:nvSpPr>
        <p:spPr>
          <a:xfrm>
            <a:off x="149070" y="2996856"/>
            <a:ext cx="121317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4B27A80-0079-47EB-A51A-F82DC7AFA12A}"/>
              </a:ext>
            </a:extLst>
          </p:cNvPr>
          <p:cNvSpPr/>
          <p:nvPr/>
        </p:nvSpPr>
        <p:spPr>
          <a:xfrm>
            <a:off x="125282" y="2235649"/>
            <a:ext cx="1211588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usage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64E1854-F8FB-4E82-AF7E-63990D101A9C}"/>
              </a:ext>
            </a:extLst>
          </p:cNvPr>
          <p:cNvSpPr/>
          <p:nvPr/>
        </p:nvSpPr>
        <p:spPr>
          <a:xfrm>
            <a:off x="1495455" y="2205518"/>
            <a:ext cx="112912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569A08A6-D9DE-4264-8878-F917F1813A22}"/>
              </a:ext>
            </a:extLst>
          </p:cNvPr>
          <p:cNvSpPr/>
          <p:nvPr/>
        </p:nvSpPr>
        <p:spPr>
          <a:xfrm>
            <a:off x="1435194" y="3819912"/>
            <a:ext cx="1189386" cy="54394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Purchasing schedule </a:t>
            </a: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0A1661-699D-42CA-98D9-681229CE6EB7}"/>
              </a:ext>
            </a:extLst>
          </p:cNvPr>
          <p:cNvSpPr/>
          <p:nvPr/>
        </p:nvSpPr>
        <p:spPr>
          <a:xfrm>
            <a:off x="1458981" y="2925493"/>
            <a:ext cx="1248063" cy="647026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&amp; Investment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5F6371DB-C8CA-403E-A359-A197EDC26127}"/>
              </a:ext>
            </a:extLst>
          </p:cNvPr>
          <p:cNvSpPr/>
          <p:nvPr/>
        </p:nvSpPr>
        <p:spPr>
          <a:xfrm>
            <a:off x="125282" y="3850042"/>
            <a:ext cx="1211588" cy="51381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HC &amp; OT</a:t>
            </a:r>
          </a:p>
        </p:txBody>
      </p:sp>
      <p:pic>
        <p:nvPicPr>
          <p:cNvPr id="6161" name="Picture 5">
            <a:extLst>
              <a:ext uri="{FF2B5EF4-FFF2-40B4-BE49-F238E27FC236}">
                <a16:creationId xmlns:a16="http://schemas.microsoft.com/office/drawing/2014/main" id="{2908428D-FAB3-451D-A24D-D89A7221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129398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1">
            <a:extLst>
              <a:ext uri="{FF2B5EF4-FFF2-40B4-BE49-F238E27FC236}">
                <a16:creationId xmlns:a16="http://schemas.microsoft.com/office/drawing/2014/main" id="{FA53332B-0E4E-4974-8A27-28B9F474B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12" y="2638455"/>
            <a:ext cx="1498627" cy="14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3" name="Group 225">
            <a:extLst>
              <a:ext uri="{FF2B5EF4-FFF2-40B4-BE49-F238E27FC236}">
                <a16:creationId xmlns:a16="http://schemas.microsoft.com/office/drawing/2014/main" id="{2ABF6210-F543-479C-81B3-A1D34416D352}"/>
              </a:ext>
            </a:extLst>
          </p:cNvPr>
          <p:cNvGrpSpPr>
            <a:grpSpLocks/>
          </p:cNvGrpSpPr>
          <p:nvPr/>
        </p:nvGrpSpPr>
        <p:grpSpPr bwMode="auto">
          <a:xfrm rot="-602475">
            <a:off x="9210606" y="1996187"/>
            <a:ext cx="1162427" cy="478926"/>
            <a:chOff x="10534683" y="1851529"/>
            <a:chExt cx="1469529" cy="501751"/>
          </a:xfrm>
        </p:grpSpPr>
        <p:sp>
          <p:nvSpPr>
            <p:cNvPr id="6186" name="TextBox 34">
              <a:extLst>
                <a:ext uri="{FF2B5EF4-FFF2-40B4-BE49-F238E27FC236}">
                  <a16:creationId xmlns:a16="http://schemas.microsoft.com/office/drawing/2014/main" id="{6975C485-C1E0-4F98-B626-6993377D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3409">
              <a:off x="10680929" y="1902549"/>
              <a:ext cx="1323283" cy="45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One click</a:t>
              </a:r>
            </a:p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complete!</a:t>
              </a:r>
              <a:endParaRPr kumimoji="1" lang="th-TH" altLang="en-US" sz="10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Speech Bubble: Oval 224">
              <a:extLst>
                <a:ext uri="{FF2B5EF4-FFF2-40B4-BE49-F238E27FC236}">
                  <a16:creationId xmlns:a16="http://schemas.microsoft.com/office/drawing/2014/main" id="{68EDD54F-EC8C-4F3F-B902-9BA2A12C775E}"/>
                </a:ext>
              </a:extLst>
            </p:cNvPr>
            <p:cNvSpPr/>
            <p:nvPr/>
          </p:nvSpPr>
          <p:spPr>
            <a:xfrm rot="979704">
              <a:off x="10521136" y="1837990"/>
              <a:ext cx="1313154" cy="491782"/>
            </a:xfrm>
            <a:prstGeom prst="wedgeEllipseCallou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th-TH" sz="1798" b="1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6164" name="Picture 5">
            <a:extLst>
              <a:ext uri="{FF2B5EF4-FFF2-40B4-BE49-F238E27FC236}">
                <a16:creationId xmlns:a16="http://schemas.microsoft.com/office/drawing/2014/main" id="{FEE64AA4-8E08-4463-B2F1-4DC474DC9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920736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5">
            <a:extLst>
              <a:ext uri="{FF2B5EF4-FFF2-40B4-BE49-F238E27FC236}">
                <a16:creationId xmlns:a16="http://schemas.microsoft.com/office/drawing/2014/main" id="{58BCF4D4-D519-459D-91A0-DBA18040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02" y="3716832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242636" y="4833269"/>
            <a:ext cx="3257332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do many manual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Spend much time to summarize data and make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BEB62-2F67-493F-B47A-429E1E5BF5B8}"/>
              </a:ext>
            </a:extLst>
          </p:cNvPr>
          <p:cNvSpPr txBox="1"/>
          <p:nvPr/>
        </p:nvSpPr>
        <p:spPr>
          <a:xfrm>
            <a:off x="432365" y="1436382"/>
            <a:ext cx="2053232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Current Situation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F2A6-1CCE-4118-8E3C-92A5C0255657}"/>
              </a:ext>
            </a:extLst>
          </p:cNvPr>
          <p:cNvSpPr txBox="1"/>
          <p:nvPr/>
        </p:nvSpPr>
        <p:spPr>
          <a:xfrm>
            <a:off x="5062417" y="1436382"/>
            <a:ext cx="2293944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Improvement Tools</a:t>
            </a: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4189811" y="4730188"/>
            <a:ext cx="4207255" cy="164769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Create database as data center to collect and control important data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Develop new program to improve speed and accuracy of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Transform information by human knowledge to be formula/condition for clarifying the decision making/ judgment of each function</a:t>
            </a: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9121798" y="4833269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Change manual routine job to be auto-report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focus on data analysis and decision making</a:t>
            </a:r>
          </a:p>
          <a:p>
            <a:pPr marL="285464" indent="-285464" defTabSz="911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sz="13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995B091-24BA-429E-977A-D51AA05DA7CD}"/>
              </a:ext>
            </a:extLst>
          </p:cNvPr>
          <p:cNvSpPr/>
          <p:nvPr/>
        </p:nvSpPr>
        <p:spPr>
          <a:xfrm>
            <a:off x="7788101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5C8772E4-C7F7-4020-B6BB-93986879CB89}"/>
              </a:ext>
            </a:extLst>
          </p:cNvPr>
          <p:cNvSpPr/>
          <p:nvPr/>
        </p:nvSpPr>
        <p:spPr>
          <a:xfrm>
            <a:off x="8182977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21E4068F-134E-4A94-A903-E441C9CB47BF}"/>
              </a:ext>
            </a:extLst>
          </p:cNvPr>
          <p:cNvSpPr/>
          <p:nvPr/>
        </p:nvSpPr>
        <p:spPr>
          <a:xfrm>
            <a:off x="3794935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A3FBC19-C23B-45EC-9584-B4017FFC5148}"/>
              </a:ext>
            </a:extLst>
          </p:cNvPr>
          <p:cNvSpPr/>
          <p:nvPr/>
        </p:nvSpPr>
        <p:spPr>
          <a:xfrm>
            <a:off x="4189811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AD79180-0C05-4DE8-9016-37A7384C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82" y="691033"/>
            <a:ext cx="11849457" cy="36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create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new tools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 reducing manual routine job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 improve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speed</a:t>
            </a:r>
            <a:r>
              <a:rPr kumimoji="1" lang="en-US" altLang="en-US" sz="1798" b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and deeply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analysis</a:t>
            </a:r>
            <a:r>
              <a:rPr kumimoji="1" lang="en-US" altLang="en-US" sz="17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497256-A28B-48C5-85AE-BACC2A622917}"/>
              </a:ext>
            </a:extLst>
          </p:cNvPr>
          <p:cNvSpPr txBox="1"/>
          <p:nvPr/>
        </p:nvSpPr>
        <p:spPr>
          <a:xfrm>
            <a:off x="9767959" y="1436382"/>
            <a:ext cx="1543176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Smart Office</a:t>
            </a: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774A7D1F-1EBC-4379-95DE-B369D31D5DEF}"/>
              </a:ext>
            </a:extLst>
          </p:cNvPr>
          <p:cNvSpPr/>
          <p:nvPr/>
        </p:nvSpPr>
        <p:spPr>
          <a:xfrm>
            <a:off x="10388891" y="1951783"/>
            <a:ext cx="1585848" cy="697773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 err="1">
                <a:solidFill>
                  <a:prstClr val="black"/>
                </a:solidFill>
                <a:latin typeface="Meiryo UI"/>
                <a:ea typeface="Meiryo UI"/>
              </a:rPr>
              <a:t>Fcst</a:t>
            </a: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&amp; Control</a:t>
            </a:r>
          </a:p>
        </p:txBody>
      </p:sp>
      <p:sp>
        <p:nvSpPr>
          <p:cNvPr id="54" name="Horizontal Scroll 53">
            <a:extLst>
              <a:ext uri="{FF2B5EF4-FFF2-40B4-BE49-F238E27FC236}">
                <a16:creationId xmlns:a16="http://schemas.microsoft.com/office/drawing/2014/main" id="{EFC3A859-F1D2-4957-9C41-BC4973A49833}"/>
              </a:ext>
            </a:extLst>
          </p:cNvPr>
          <p:cNvSpPr/>
          <p:nvPr/>
        </p:nvSpPr>
        <p:spPr>
          <a:xfrm>
            <a:off x="10388891" y="2622596"/>
            <a:ext cx="1585848" cy="699360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Control</a:t>
            </a:r>
          </a:p>
        </p:txBody>
      </p:sp>
      <p:sp>
        <p:nvSpPr>
          <p:cNvPr id="55" name="Horizontal Scroll 54">
            <a:extLst>
              <a:ext uri="{FF2B5EF4-FFF2-40B4-BE49-F238E27FC236}">
                <a16:creationId xmlns:a16="http://schemas.microsoft.com/office/drawing/2014/main" id="{65AD3708-CD54-4C8E-8FFD-CDDFBF043F98}"/>
              </a:ext>
            </a:extLst>
          </p:cNvPr>
          <p:cNvSpPr/>
          <p:nvPr/>
        </p:nvSpPr>
        <p:spPr>
          <a:xfrm>
            <a:off x="10388891" y="3282309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Cost Analysis</a:t>
            </a:r>
          </a:p>
        </p:txBody>
      </p:sp>
      <p:sp>
        <p:nvSpPr>
          <p:cNvPr id="57" name="Horizontal Scroll 56">
            <a:extLst>
              <a:ext uri="{FF2B5EF4-FFF2-40B4-BE49-F238E27FC236}">
                <a16:creationId xmlns:a16="http://schemas.microsoft.com/office/drawing/2014/main" id="{F639CF41-4D1D-499D-A673-D79D58985685}"/>
              </a:ext>
            </a:extLst>
          </p:cNvPr>
          <p:cNvSpPr/>
          <p:nvPr/>
        </p:nvSpPr>
        <p:spPr>
          <a:xfrm>
            <a:off x="10388891" y="3892861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Resource Allocation</a:t>
            </a:r>
          </a:p>
        </p:txBody>
      </p:sp>
      <p:pic>
        <p:nvPicPr>
          <p:cNvPr id="6181" name="Picture 2">
            <a:extLst>
              <a:ext uri="{FF2B5EF4-FFF2-40B4-BE49-F238E27FC236}">
                <a16:creationId xmlns:a16="http://schemas.microsoft.com/office/drawing/2014/main" id="{B851D491-E331-4BAC-B558-A5787B36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25" y="1831258"/>
            <a:ext cx="612137" cy="6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570508A8-61C5-462F-B879-EE68F88CC5E7}"/>
              </a:ext>
            </a:extLst>
          </p:cNvPr>
          <p:cNvSpPr/>
          <p:nvPr/>
        </p:nvSpPr>
        <p:spPr>
          <a:xfrm>
            <a:off x="5353823" y="3884931"/>
            <a:ext cx="750107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B205ACF0-BA59-417E-835E-43D5EE68FA6B}"/>
              </a:ext>
            </a:extLst>
          </p:cNvPr>
          <p:cNvSpPr/>
          <p:nvPr/>
        </p:nvSpPr>
        <p:spPr>
          <a:xfrm>
            <a:off x="5675751" y="3447237"/>
            <a:ext cx="750106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iBOM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iDoc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901A241B-785C-41E3-8DC3-F13A60629A5D}"/>
              </a:ext>
            </a:extLst>
          </p:cNvPr>
          <p:cNvSpPr/>
          <p:nvPr/>
        </p:nvSpPr>
        <p:spPr>
          <a:xfrm>
            <a:off x="6425857" y="3436137"/>
            <a:ext cx="748520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Major Defect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222370C-F059-4627-8FB8-CE432A7449A8}"/>
              </a:ext>
            </a:extLst>
          </p:cNvPr>
          <p:cNvSpPr/>
          <p:nvPr/>
        </p:nvSpPr>
        <p:spPr>
          <a:xfrm>
            <a:off x="6977731" y="3913476"/>
            <a:ext cx="845258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</p:spTree>
    <p:extLst>
      <p:ext uri="{BB962C8B-B14F-4D97-AF65-F5344CB8AC3E}">
        <p14:creationId xmlns:p14="http://schemas.microsoft.com/office/powerpoint/2010/main" val="305550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79A750-E237-485F-A12B-E10667F82E80}"/>
              </a:ext>
            </a:extLst>
          </p:cNvPr>
          <p:cNvSpPr/>
          <p:nvPr/>
        </p:nvSpPr>
        <p:spPr>
          <a:xfrm>
            <a:off x="5807684" y="2432035"/>
            <a:ext cx="6186828" cy="392736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8B518-8663-4957-B46D-52953B91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" y="889152"/>
            <a:ext cx="11327713" cy="539188"/>
          </a:xfrm>
        </p:spPr>
        <p:txBody>
          <a:bodyPr/>
          <a:lstStyle/>
          <a:p>
            <a:r>
              <a:rPr lang="en-US" dirty="0"/>
              <a:t>Situation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67790" y="2417557"/>
            <a:ext cx="4172118" cy="39563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488" y="3564705"/>
            <a:ext cx="1480965" cy="148096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688385" y="3703556"/>
            <a:ext cx="707972" cy="93513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968886" y="3038777"/>
            <a:ext cx="1738730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Private</a:t>
            </a:r>
            <a:r>
              <a:rPr lang="en-US" sz="1798" dirty="0"/>
              <a:t> </a:t>
            </a:r>
            <a:r>
              <a:rPr lang="en-US" sz="1798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8052163" y="2016945"/>
            <a:ext cx="203688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7190" y="2961125"/>
            <a:ext cx="1975832" cy="24317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4270465" y="3610659"/>
            <a:ext cx="2151629" cy="9802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4386812" y="3860309"/>
            <a:ext cx="23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4386812" y="3460199"/>
            <a:ext cx="158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8664856" y="4242497"/>
            <a:ext cx="1078996" cy="6124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8735333" y="4348319"/>
            <a:ext cx="88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96185" y="4109000"/>
            <a:ext cx="1182195" cy="1340863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1" y="3192348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9743853" y="5498498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6467046" y="5452248"/>
            <a:ext cx="1415901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279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449479" y="5089379"/>
            <a:ext cx="2903757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sz="1798" dirty="0"/>
              <a:t>BAS</a:t>
            </a:r>
          </a:p>
          <a:p>
            <a:pPr algn="ctr"/>
            <a:r>
              <a:rPr lang="en-US" sz="1798" dirty="0">
                <a:solidFill>
                  <a:prstClr val="black"/>
                </a:solidFill>
                <a:latin typeface="Calibri" panose="020F0502020204030204"/>
              </a:rPr>
              <a:t> (Building Automation System)</a:t>
            </a:r>
          </a:p>
          <a:p>
            <a:pPr algn="ctr"/>
            <a:endParaRPr lang="en-US" sz="179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11A70-CF7E-4C1B-B1D5-FDF502CD7361}"/>
              </a:ext>
            </a:extLst>
          </p:cNvPr>
          <p:cNvSpPr txBox="1"/>
          <p:nvPr/>
        </p:nvSpPr>
        <p:spPr>
          <a:xfrm>
            <a:off x="305202" y="294579"/>
            <a:ext cx="6438195" cy="5841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GB" sz="3197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SF80 : [FAC] </a:t>
            </a:r>
            <a:r>
              <a:rPr lang="en-US" sz="3197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FAC Dashboard</a:t>
            </a:r>
            <a:endParaRPr lang="en-US" sz="319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431595" y="1442910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Export data from BAS to Facility Structure DB. 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1260454" y="2057385"/>
            <a:ext cx="1751925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FAC 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9503" y="3564705"/>
            <a:ext cx="1294795" cy="1442410"/>
          </a:xfrm>
        </p:spPr>
      </p:pic>
    </p:spTree>
    <p:extLst>
      <p:ext uri="{BB962C8B-B14F-4D97-AF65-F5344CB8AC3E}">
        <p14:creationId xmlns:p14="http://schemas.microsoft.com/office/powerpoint/2010/main" val="2796970094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3A5C9CDD-0337-4BC3-A1AD-A1E846EAF344}"/>
              </a:ext>
            </a:extLst>
          </p:cNvPr>
          <p:cNvSpPr/>
          <p:nvPr/>
        </p:nvSpPr>
        <p:spPr>
          <a:xfrm>
            <a:off x="7459799" y="4580350"/>
            <a:ext cx="4242578" cy="1836283"/>
          </a:xfrm>
          <a:prstGeom prst="flowChartProcess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1147C80-B409-4E44-845B-5A77EC6FD76F}"/>
              </a:ext>
            </a:extLst>
          </p:cNvPr>
          <p:cNvSpPr/>
          <p:nvPr/>
        </p:nvSpPr>
        <p:spPr>
          <a:xfrm>
            <a:off x="2296083" y="4939179"/>
            <a:ext cx="4800506" cy="1452316"/>
          </a:xfrm>
          <a:prstGeom prst="flowChartProcess">
            <a:avLst/>
          </a:prstGeom>
          <a:solidFill>
            <a:schemeClr val="bg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0995B500-86DF-421F-A208-8224C75DC5A4}"/>
              </a:ext>
            </a:extLst>
          </p:cNvPr>
          <p:cNvSpPr/>
          <p:nvPr/>
        </p:nvSpPr>
        <p:spPr>
          <a:xfrm>
            <a:off x="9694242" y="201069"/>
            <a:ext cx="2008134" cy="4025318"/>
          </a:xfrm>
          <a:prstGeom prst="flowChartProcess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C825B0EB-CE66-4A39-A841-E37B3007C196}"/>
              </a:ext>
            </a:extLst>
          </p:cNvPr>
          <p:cNvSpPr/>
          <p:nvPr/>
        </p:nvSpPr>
        <p:spPr>
          <a:xfrm>
            <a:off x="3496584" y="129338"/>
            <a:ext cx="5914274" cy="2711378"/>
          </a:xfrm>
          <a:prstGeom prst="flowChartProcess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4E56C6D9-54F7-4FD1-8E40-C90CDFC8A007}"/>
              </a:ext>
            </a:extLst>
          </p:cNvPr>
          <p:cNvSpPr/>
          <p:nvPr/>
        </p:nvSpPr>
        <p:spPr>
          <a:xfrm>
            <a:off x="70332" y="181114"/>
            <a:ext cx="3180892" cy="4624963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694F-A4A5-4300-9677-E7C27D6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" y="1115117"/>
            <a:ext cx="1798544" cy="1199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9D03D-39A1-44CF-A8CD-7734DF5C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1962344"/>
            <a:ext cx="1627253" cy="923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635D6-1EC0-4642-8778-A9D0D6DE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54" y="5039997"/>
            <a:ext cx="1808060" cy="1065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62FEA2-93BC-4C69-87C3-72AC71D8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2" y="2648523"/>
            <a:ext cx="1798544" cy="1065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F30814-1BDB-41F5-A66B-72F4C776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38" y="1990228"/>
            <a:ext cx="1769995" cy="637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AAC841-1C00-43F0-AB4E-0C56F170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84" y="3941413"/>
            <a:ext cx="1779510" cy="637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373DC-7987-4AF7-B37E-A6D34A8E3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06" y="365744"/>
            <a:ext cx="1769995" cy="1351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9659D2-AE58-412C-A39F-6784C1DF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014" y="4772722"/>
            <a:ext cx="1769995" cy="1208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4F0F6-F4E0-4702-9725-32BA3AE57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205" y="5075450"/>
            <a:ext cx="1769995" cy="1030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D14DCD-11ED-49C7-A93B-7ED50A0F8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960" y="1483440"/>
            <a:ext cx="1817576" cy="789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6664FB-EBF1-4F83-A240-7C24C0179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798" y="1591844"/>
            <a:ext cx="1627253" cy="675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AC15D-AB70-49CD-8B37-E4CC0BEEE5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563" y="476986"/>
            <a:ext cx="1598705" cy="13512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18863-C06C-4F43-8F1D-BC2D664EB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381" y="4635913"/>
            <a:ext cx="1817576" cy="6566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3610C-827D-479A-9CF1-A162D945F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44" y="976020"/>
            <a:ext cx="1798544" cy="6375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1B98-48A7-45C0-BFCD-4D58AF0869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987" y="377239"/>
            <a:ext cx="1798544" cy="9420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2D2EB5-AB0F-49C3-9DD1-32971D7857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3922" y="172407"/>
            <a:ext cx="1789026" cy="789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10329-6887-4A40-9C5B-F1CBCC264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1930" y="5572117"/>
            <a:ext cx="1789026" cy="523386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B6711B12-8198-4944-86BF-904CEED20DEB}"/>
              </a:ext>
            </a:extLst>
          </p:cNvPr>
          <p:cNvSpPr/>
          <p:nvPr/>
        </p:nvSpPr>
        <p:spPr>
          <a:xfrm>
            <a:off x="954430" y="2331960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1B7D585-C7D9-47EF-9372-F3105740DEB8}"/>
              </a:ext>
            </a:extLst>
          </p:cNvPr>
          <p:cNvSpPr/>
          <p:nvPr/>
        </p:nvSpPr>
        <p:spPr>
          <a:xfrm rot="16200000">
            <a:off x="1909403" y="327250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1CE2140-E5A4-49F8-9386-0B368BF2F421}"/>
              </a:ext>
            </a:extLst>
          </p:cNvPr>
          <p:cNvSpPr/>
          <p:nvPr/>
        </p:nvSpPr>
        <p:spPr>
          <a:xfrm>
            <a:off x="2775336" y="298459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C704143-CD40-4185-889F-8231C5A6F221}"/>
              </a:ext>
            </a:extLst>
          </p:cNvPr>
          <p:cNvSpPr/>
          <p:nvPr/>
        </p:nvSpPr>
        <p:spPr>
          <a:xfrm rot="16200000">
            <a:off x="5065928" y="967594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CA6B3736-E2AD-41B0-965A-E0D281268FAD}"/>
              </a:ext>
            </a:extLst>
          </p:cNvPr>
          <p:cNvSpPr/>
          <p:nvPr/>
        </p:nvSpPr>
        <p:spPr>
          <a:xfrm rot="16200000">
            <a:off x="7129927" y="984209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B7F81D-2E62-4F1D-B70C-8149F9E9D5F6}"/>
              </a:ext>
            </a:extLst>
          </p:cNvPr>
          <p:cNvSpPr/>
          <p:nvPr/>
        </p:nvSpPr>
        <p:spPr>
          <a:xfrm rot="5400000">
            <a:off x="5940096" y="1307668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5E6533C9-1CFF-4161-815B-8DEAC721428E}"/>
              </a:ext>
            </a:extLst>
          </p:cNvPr>
          <p:cNvSpPr/>
          <p:nvPr/>
        </p:nvSpPr>
        <p:spPr>
          <a:xfrm rot="16200000">
            <a:off x="7091518" y="56282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FCC26A5-5A86-4307-8F20-45BCA8587532}"/>
              </a:ext>
            </a:extLst>
          </p:cNvPr>
          <p:cNvSpPr/>
          <p:nvPr/>
        </p:nvSpPr>
        <p:spPr>
          <a:xfrm rot="5400000">
            <a:off x="10405429" y="1780881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0990D5C2-53EE-4FFB-89AB-37502841E994}"/>
              </a:ext>
            </a:extLst>
          </p:cNvPr>
          <p:cNvSpPr/>
          <p:nvPr/>
        </p:nvSpPr>
        <p:spPr>
          <a:xfrm rot="5400000">
            <a:off x="8174548" y="5362623"/>
            <a:ext cx="304281" cy="177048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4754D701-F191-40A4-8B08-FD2C6272C247}"/>
              </a:ext>
            </a:extLst>
          </p:cNvPr>
          <p:cNvSpPr/>
          <p:nvPr/>
        </p:nvSpPr>
        <p:spPr>
          <a:xfrm>
            <a:off x="4996167" y="1523367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3B5A52B3-FA85-4871-B918-37D02CA74539}"/>
              </a:ext>
            </a:extLst>
          </p:cNvPr>
          <p:cNvSpPr/>
          <p:nvPr/>
        </p:nvSpPr>
        <p:spPr>
          <a:xfrm>
            <a:off x="9474709" y="495198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5030F87A-63C5-47F4-AF1D-308AAB4B52A1}"/>
              </a:ext>
            </a:extLst>
          </p:cNvPr>
          <p:cNvSpPr/>
          <p:nvPr/>
        </p:nvSpPr>
        <p:spPr>
          <a:xfrm>
            <a:off x="9474708" y="566036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9776F5-C23C-49A8-A592-97F33A7F62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5623" y="3181951"/>
            <a:ext cx="1075319" cy="1351286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7988463-6EDD-4934-89D7-9026BB0C1D8C}"/>
              </a:ext>
            </a:extLst>
          </p:cNvPr>
          <p:cNvSpPr/>
          <p:nvPr/>
        </p:nvSpPr>
        <p:spPr>
          <a:xfrm rot="18281130">
            <a:off x="7125004" y="139228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5A92E-28C3-4A6C-B96E-BE7E1C5EF806}"/>
              </a:ext>
            </a:extLst>
          </p:cNvPr>
          <p:cNvSpPr txBox="1"/>
          <p:nvPr/>
        </p:nvSpPr>
        <p:spPr>
          <a:xfrm>
            <a:off x="4487864" y="3083861"/>
            <a:ext cx="4116641" cy="11983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2478"/>
            <a:r>
              <a:rPr lang="en-US" sz="2396" b="1" u="sng" dirty="0">
                <a:solidFill>
                  <a:prstClr val="black"/>
                </a:solidFill>
                <a:latin typeface="Meiryo UI"/>
                <a:ea typeface="Meiryo UI"/>
              </a:rPr>
              <a:t>SF Big Data</a:t>
            </a:r>
          </a:p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15598F-06D5-4D71-8B13-DAFD1E304919}"/>
              </a:ext>
            </a:extLst>
          </p:cNvPr>
          <p:cNvSpPr txBox="1"/>
          <p:nvPr/>
        </p:nvSpPr>
        <p:spPr>
          <a:xfrm>
            <a:off x="9775897" y="2915839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MFG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2EF05-BD7B-439E-A9CA-EEE98360DD83}"/>
              </a:ext>
            </a:extLst>
          </p:cNvPr>
          <p:cNvSpPr txBox="1"/>
          <p:nvPr/>
        </p:nvSpPr>
        <p:spPr>
          <a:xfrm>
            <a:off x="5126670" y="2369064"/>
            <a:ext cx="232300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Machine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C1A457-F205-42DA-A891-0AE282FD499C}"/>
              </a:ext>
            </a:extLst>
          </p:cNvPr>
          <p:cNvSpPr txBox="1"/>
          <p:nvPr/>
        </p:nvSpPr>
        <p:spPr>
          <a:xfrm>
            <a:off x="8382462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Quality Control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75A130-EE13-47F3-883F-FB6CEBB352AC}"/>
              </a:ext>
            </a:extLst>
          </p:cNvPr>
          <p:cNvSpPr txBox="1"/>
          <p:nvPr/>
        </p:nvSpPr>
        <p:spPr>
          <a:xfrm>
            <a:off x="3822121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Other Support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4A0C96-4F0B-4BCD-903B-5889C4FD2DA8}"/>
              </a:ext>
            </a:extLst>
          </p:cNvPr>
          <p:cNvSpPr txBox="1"/>
          <p:nvPr/>
        </p:nvSpPr>
        <p:spPr>
          <a:xfrm>
            <a:off x="280008" y="423186"/>
            <a:ext cx="312645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Plan &amp; Order Support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74FEA-6C4C-44C5-B884-27FA5D6BFA8F}"/>
              </a:ext>
            </a:extLst>
          </p:cNvPr>
          <p:cNvCxnSpPr/>
          <p:nvPr/>
        </p:nvCxnSpPr>
        <p:spPr>
          <a:xfrm>
            <a:off x="9410858" y="1160785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E3F06-78DC-455D-8DFA-021BA22EA3C7}"/>
              </a:ext>
            </a:extLst>
          </p:cNvPr>
          <p:cNvCxnSpPr/>
          <p:nvPr/>
        </p:nvCxnSpPr>
        <p:spPr>
          <a:xfrm>
            <a:off x="3213200" y="1152628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6A3DE-BBB4-4B74-A671-4AB323088AE0}"/>
              </a:ext>
            </a:extLst>
          </p:cNvPr>
          <p:cNvCxnSpPr>
            <a:cxnSpLocks/>
          </p:cNvCxnSpPr>
          <p:nvPr/>
        </p:nvCxnSpPr>
        <p:spPr>
          <a:xfrm>
            <a:off x="9552549" y="1160784"/>
            <a:ext cx="0" cy="3389115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3AD3F9-04FC-485A-A73E-93E8FCE63561}"/>
              </a:ext>
            </a:extLst>
          </p:cNvPr>
          <p:cNvCxnSpPr>
            <a:cxnSpLocks/>
          </p:cNvCxnSpPr>
          <p:nvPr/>
        </p:nvCxnSpPr>
        <p:spPr>
          <a:xfrm>
            <a:off x="6375276" y="2840716"/>
            <a:ext cx="0" cy="23298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34E618-EAE3-48BF-9775-0C4C4D4147AD}"/>
              </a:ext>
            </a:extLst>
          </p:cNvPr>
          <p:cNvCxnSpPr>
            <a:cxnSpLocks/>
          </p:cNvCxnSpPr>
          <p:nvPr/>
        </p:nvCxnSpPr>
        <p:spPr>
          <a:xfrm>
            <a:off x="8604503" y="3714326"/>
            <a:ext cx="948046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5DDC061-42A0-44F3-9841-12176EE0DE35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696336" y="4287339"/>
            <a:ext cx="0" cy="651839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49BE59-1BED-49BB-AA86-52EF99228972}"/>
              </a:ext>
            </a:extLst>
          </p:cNvPr>
          <p:cNvCxnSpPr>
            <a:cxnSpLocks/>
          </p:cNvCxnSpPr>
          <p:nvPr/>
        </p:nvCxnSpPr>
        <p:spPr>
          <a:xfrm>
            <a:off x="3269427" y="3745141"/>
            <a:ext cx="1217813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09BF2B0-C11B-4353-8284-9F332FBB6756}"/>
              </a:ext>
            </a:extLst>
          </p:cNvPr>
          <p:cNvSpPr/>
          <p:nvPr/>
        </p:nvSpPr>
        <p:spPr>
          <a:xfrm rot="16200000">
            <a:off x="1928227" y="4204988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2BA29B1C-8C58-41B7-8E32-E15612A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81" y="3434532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7">
            <a:extLst>
              <a:ext uri="{FF2B5EF4-FFF2-40B4-BE49-F238E27FC236}">
                <a16:creationId xmlns:a16="http://schemas.microsoft.com/office/drawing/2014/main" id="{15343F66-F0D1-4B42-B188-6028D5A4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6766" y="3528628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7">
            <a:extLst>
              <a:ext uri="{FF2B5EF4-FFF2-40B4-BE49-F238E27FC236}">
                <a16:creationId xmlns:a16="http://schemas.microsoft.com/office/drawing/2014/main" id="{999F5C6E-2C8A-4CEA-8C23-1F70883B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44" y="3439404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図 301">
            <a:extLst>
              <a:ext uri="{FF2B5EF4-FFF2-40B4-BE49-F238E27FC236}">
                <a16:creationId xmlns:a16="http://schemas.microsoft.com/office/drawing/2014/main" id="{820C0796-8E60-4490-81CC-88279082959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318C3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46" b="94709" l="0" r="95597">
                        <a14:foregroundMark x1="53459" y1="44444" x2="53459" y2="44444"/>
                        <a14:foregroundMark x1="40881" y1="17989" x2="40881" y2="17989"/>
                        <a14:foregroundMark x1="49057" y1="9524" x2="49057" y2="9524"/>
                        <a14:foregroundMark x1="57862" y1="9524" x2="52201" y2="9524"/>
                        <a14:foregroundMark x1="56604" y1="12169" x2="28302" y2="12169"/>
                        <a14:foregroundMark x1="45283" y1="11111" x2="69899" y2="7487"/>
                        <a14:foregroundMark x1="46541" y1="11111" x2="67629" y2="9224"/>
                        <a14:foregroundMark x1="50546" y1="7196" x2="71368" y2="6363"/>
                        <a14:foregroundMark x1="87421" y1="26455" x2="87421" y2="42328"/>
                        <a14:foregroundMark x1="91528" y1="43630" x2="91824" y2="44444"/>
                        <a14:foregroundMark x1="84906" y1="25397" x2="88331" y2="34826"/>
                        <a14:foregroundMark x1="89308" y1="43849" x2="89308" y2="48148"/>
                        <a14:foregroundMark x1="89308" y1="29101" x2="89308" y2="34730"/>
                        <a14:foregroundMark x1="98534" y1="42939" x2="98742" y2="43386"/>
                        <a14:foregroundMark x1="93082" y1="31217" x2="94479" y2="34220"/>
                        <a14:foregroundMark x1="63522" y1="42328" x2="77987" y2="80423"/>
                        <a14:foregroundMark x1="69182" y1="14286" x2="51931" y2="5417"/>
                        <a14:foregroundMark x1="13836" y1="55556" x2="12807" y2="56614"/>
                        <a14:foregroundMark x1="26415" y1="67196" x2="13212" y2="62820"/>
                        <a14:foregroundMark x1="43396" y1="65079" x2="13212" y2="62503"/>
                        <a14:foregroundMark x1="39623" y1="73545" x2="79869" y2="88165"/>
                        <a14:foregroundMark x1="40881" y1="34921" x2="77987" y2="45503"/>
                        <a14:foregroundMark x1="45912" y1="4762" x2="53459" y2="4762"/>
                        <a14:foregroundMark x1="59119" y1="26455" x2="73585" y2="38624"/>
                        <a14:foregroundMark x1="46541" y1="94709" x2="83019" y2="93651"/>
                        <a14:backgroundMark x1="80503" y1="5820" x2="84906" y2="7407"/>
                        <a14:backgroundMark x1="84906" y1="5820" x2="76101" y2="1058"/>
                        <a14:backgroundMark x1="74843" y1="3704" x2="86164" y2="11111"/>
                        <a14:backgroundMark x1="90566" y1="86772" x2="90566" y2="97354"/>
                        <a14:backgroundMark x1="629" y1="57672" x2="0" y2="53968"/>
                        <a14:backgroundMark x1="2516" y1="59259" x2="2516" y2="65608"/>
                        <a14:backgroundMark x1="3774" y1="56614" x2="3774" y2="60847"/>
                        <a14:backgroundMark x1="5660" y1="71429" x2="0" y2="60317"/>
                        <a14:backgroundMark x1="7547" y1="73016" x2="2516" y2="63492"/>
                        <a14:backgroundMark x1="12579" y1="77778" x2="629" y2="66138"/>
                        <a14:backgroundMark x1="15094" y1="84127" x2="8805" y2="71429"/>
                        <a14:backgroundMark x1="98742" y1="39683" x2="98742" y2="41799"/>
                        <a14:backgroundMark x1="98113" y1="33862" x2="99371" y2="42857"/>
                        <a14:backgroundMark x1="39623" y1="2116" x2="47690" y2="2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263" y="3386429"/>
            <a:ext cx="399353" cy="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B10961-9DD3-48B2-A8B7-A0AAB89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174571"/>
            <a:ext cx="9237074" cy="516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BFCD0-50BA-483D-A8B7-9C397200225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4F47D-D48C-4E43-980B-8485038B73E3}"/>
              </a:ext>
            </a:extLst>
          </p:cNvPr>
          <p:cNvSpPr txBox="1"/>
          <p:nvPr/>
        </p:nvSpPr>
        <p:spPr>
          <a:xfrm>
            <a:off x="4471093" y="96336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 center image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C73D-DB43-40EB-99DA-13496F0F3994}"/>
              </a:ext>
            </a:extLst>
          </p:cNvPr>
          <p:cNvSpPr txBox="1"/>
          <p:nvPr/>
        </p:nvSpPr>
        <p:spPr>
          <a:xfrm>
            <a:off x="1439791" y="678115"/>
            <a:ext cx="518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create multiple dashboard by each items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636507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4078B8-7042-4523-BF0C-5530F43F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9" y="277402"/>
            <a:ext cx="11385261" cy="59780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8CDDEF-4C5C-46DA-B651-AE9C2E0A8F0D}"/>
              </a:ext>
            </a:extLst>
          </p:cNvPr>
          <p:cNvSpPr/>
          <p:nvPr/>
        </p:nvSpPr>
        <p:spPr>
          <a:xfrm>
            <a:off x="10212513" y="1407560"/>
            <a:ext cx="1880170" cy="657546"/>
          </a:xfrm>
          <a:prstGeom prst="leftArrow">
            <a:avLst>
              <a:gd name="adj1" fmla="val 59375"/>
              <a:gd name="adj2" fmla="val 50000"/>
            </a:avLst>
          </a:prstGeom>
          <a:solidFill>
            <a:srgbClr val="FF99FF"/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Internship</a:t>
            </a:r>
            <a:endParaRPr lang="th-TH" sz="1400" b="1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633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>
            <a:extLst>
              <a:ext uri="{FF2B5EF4-FFF2-40B4-BE49-F238E27FC236}">
                <a16:creationId xmlns:a16="http://schemas.microsoft.com/office/drawing/2014/main" id="{264D25BC-CA78-4B09-B009-874614BBC0D6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marL="0" marR="0" lvl="0" indent="0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SF081 : [SF] </a:t>
            </a:r>
            <a:r>
              <a:rPr kumimoji="0" lang="en-US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 Homepage &amp; Dashboard</a:t>
            </a:r>
            <a:endParaRPr kumimoji="0" lang="en-US" sz="2798" b="1" i="0" u="none" strike="noStrike" kern="1200" cap="none" spc="0" normalizeH="0" baseline="0" noProof="0" dirty="0">
              <a:ln>
                <a:noFill/>
              </a:ln>
              <a:solidFill>
                <a:srgbClr val="1952A6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B7597-C2E2-4800-A130-3D96555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5412-2B79-468D-A777-81D02C25A3B2}"/>
              </a:ext>
            </a:extLst>
          </p:cNvPr>
          <p:cNvSpPr txBox="1"/>
          <p:nvPr/>
        </p:nvSpPr>
        <p:spPr>
          <a:xfrm>
            <a:off x="9764586" y="4293649"/>
            <a:ext cx="2267963" cy="39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 : 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Pongkhun / Puttaraksa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: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Thiti, </a:t>
            </a:r>
            <a:r>
              <a:rPr kumimoji="0" lang="en-GB" sz="9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Ploypilin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Internship</a:t>
            </a:r>
          </a:p>
        </p:txBody>
      </p:sp>
      <p:graphicFrame>
        <p:nvGraphicFramePr>
          <p:cNvPr id="5" name="Group 21">
            <a:extLst>
              <a:ext uri="{FF2B5EF4-FFF2-40B4-BE49-F238E27FC236}">
                <a16:creationId xmlns:a16="http://schemas.microsoft.com/office/drawing/2014/main" id="{43657881-EBBF-404D-A54A-9F337155C7D2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713593"/>
          <a:ext cx="12019429" cy="1692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08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Homepage and 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UAT and training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08B07A2D-0C30-4C0E-ABAC-79811AD6DA47}"/>
              </a:ext>
            </a:extLst>
          </p:cNvPr>
          <p:cNvSpPr/>
          <p:nvPr/>
        </p:nvSpPr>
        <p:spPr>
          <a:xfrm>
            <a:off x="11853595" y="6154527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9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51486-E52D-4A9C-BB51-811126F72F9F}"/>
              </a:ext>
            </a:extLst>
          </p:cNvPr>
          <p:cNvCxnSpPr>
            <a:cxnSpLocks/>
          </p:cNvCxnSpPr>
          <p:nvPr/>
        </p:nvCxnSpPr>
        <p:spPr>
          <a:xfrm>
            <a:off x="4873138" y="5155394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949540-7C39-4EE3-8D57-EECE010F5E68}"/>
              </a:ext>
            </a:extLst>
          </p:cNvPr>
          <p:cNvCxnSpPr>
            <a:cxnSpLocks/>
          </p:cNvCxnSpPr>
          <p:nvPr/>
        </p:nvCxnSpPr>
        <p:spPr>
          <a:xfrm>
            <a:off x="5801352" y="5443126"/>
            <a:ext cx="1013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5D803-8EF9-40E6-BA8B-AF46EFA3E2F3}"/>
              </a:ext>
            </a:extLst>
          </p:cNvPr>
          <p:cNvCxnSpPr>
            <a:cxnSpLocks/>
          </p:cNvCxnSpPr>
          <p:nvPr/>
        </p:nvCxnSpPr>
        <p:spPr>
          <a:xfrm>
            <a:off x="6509857" y="5730858"/>
            <a:ext cx="296699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7F06-6984-4873-B423-FC3E93A70E7D}"/>
              </a:ext>
            </a:extLst>
          </p:cNvPr>
          <p:cNvCxnSpPr>
            <a:cxnSpLocks/>
          </p:cNvCxnSpPr>
          <p:nvPr/>
        </p:nvCxnSpPr>
        <p:spPr>
          <a:xfrm>
            <a:off x="11475640" y="5996129"/>
            <a:ext cx="406424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A61E7DD7-526E-43D9-986D-7C4D2E337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1558741"/>
            <a:ext cx="2717350" cy="3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1. Completion sharing and display Dashboard on SF Homepage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0C4D-BB74-4AA0-8667-A8CA8468F336}"/>
              </a:ext>
            </a:extLst>
          </p:cNvPr>
          <p:cNvSpPr txBox="1"/>
          <p:nvPr/>
        </p:nvSpPr>
        <p:spPr>
          <a:xfrm>
            <a:off x="144448" y="1604548"/>
            <a:ext cx="2699560" cy="70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We have many KPI , monitoring report separately in many system and report.</a:t>
            </a:r>
          </a:p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It spends time to summarize for overall situation.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13C29-203F-4C55-9A07-97E22363D3AC}"/>
              </a:ext>
            </a:extLst>
          </p:cNvPr>
          <p:cNvGrpSpPr/>
          <p:nvPr/>
        </p:nvGrpSpPr>
        <p:grpSpPr>
          <a:xfrm>
            <a:off x="11208635" y="5040695"/>
            <a:ext cx="890664" cy="457074"/>
            <a:chOff x="11272954" y="5964031"/>
            <a:chExt cx="892314" cy="4579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6CBB28-3CFC-4B93-BA6F-3D2551300BF8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9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3F951-E582-4322-B8CE-D39E06048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D32C7B-F77E-47C0-95D5-6E579A5D1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5234B-02DD-414B-8D03-8B86EEAF758B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Plan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A5B4E4-53BA-4313-8488-BB2B4B87CA28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Act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45F085-1B8C-49CA-BE5D-EF2AB7F5FAF5}"/>
              </a:ext>
            </a:extLst>
          </p:cNvPr>
          <p:cNvSpPr txBox="1"/>
          <p:nvPr/>
        </p:nvSpPr>
        <p:spPr bwMode="auto">
          <a:xfrm>
            <a:off x="76530" y="582948"/>
            <a:ext cx="12038941" cy="583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             Provide convenient tool for employee self learning for Smart Factory </a:t>
            </a:r>
          </a:p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and provide overall SDT situation through Dashboard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54149-B639-427E-84CF-34B7A25A5233}"/>
              </a:ext>
            </a:extLst>
          </p:cNvPr>
          <p:cNvSpPr/>
          <p:nvPr/>
        </p:nvSpPr>
        <p:spPr>
          <a:xfrm>
            <a:off x="6088898" y="1553093"/>
            <a:ext cx="2493335" cy="3426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SDT Dashboard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7A91C5-8286-4549-92BE-EAFCA957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00" y="2752070"/>
            <a:ext cx="2959752" cy="16393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B2A15D-25D0-4F10-8076-48DE3A6C8222}"/>
              </a:ext>
            </a:extLst>
          </p:cNvPr>
          <p:cNvSpPr txBox="1"/>
          <p:nvPr/>
        </p:nvSpPr>
        <p:spPr>
          <a:xfrm>
            <a:off x="6035203" y="1928666"/>
            <a:ext cx="2268514" cy="7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design base on view of 3 level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Management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Analysis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Operation </a:t>
            </a:r>
            <a:endParaRPr kumimoji="0" lang="th-TH" sz="10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EF7E7BB9-01AD-4EED-93FD-452EB7A3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52" y="1271008"/>
            <a:ext cx="2699559" cy="2459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5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Situation</a:t>
            </a: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E7139361-AEC7-42FC-9D17-67AD93E2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945" y="1271008"/>
            <a:ext cx="2781406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KPI</a:t>
            </a: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70BE829D-A179-4587-884A-205684C3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945" y="1539371"/>
            <a:ext cx="2781406" cy="3096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19446F99-614C-4B90-9DD9-44C4D5CC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352" y="1275503"/>
            <a:ext cx="6314120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Activity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E67FCC15-3A83-46AC-B9F6-D7EC7E8B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319" y="1538982"/>
            <a:ext cx="6314120" cy="311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954E6534-B46D-4E5F-9F1A-3743EE6E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51" y="1539371"/>
            <a:ext cx="2699561" cy="31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444A99-4A45-4C6D-8AF4-0150D4B8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38" y="3357066"/>
            <a:ext cx="2700102" cy="1205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2BF0B8-07B9-4D7B-946F-A9BE39C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3" y="1906681"/>
            <a:ext cx="2700103" cy="11276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76007CE-399E-4691-8257-5A67707917D8}"/>
              </a:ext>
            </a:extLst>
          </p:cNvPr>
          <p:cNvSpPr/>
          <p:nvPr/>
        </p:nvSpPr>
        <p:spPr>
          <a:xfrm>
            <a:off x="3963077" y="1901772"/>
            <a:ext cx="433540" cy="165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th-TH" sz="16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DB93F10-F829-40D1-A23A-6490BD5B6E98}"/>
              </a:ext>
            </a:extLst>
          </p:cNvPr>
          <p:cNvSpPr/>
          <p:nvPr/>
        </p:nvSpPr>
        <p:spPr>
          <a:xfrm>
            <a:off x="9166455" y="1582263"/>
            <a:ext cx="2858369" cy="3682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Employee education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A3D09E5-CF68-4DC3-A1D7-A6C8BD04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71" y="3165607"/>
            <a:ext cx="1582243" cy="1074087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592343-65C2-4701-B75C-CF01EA7BD1CF}"/>
              </a:ext>
            </a:extLst>
          </p:cNvPr>
          <p:cNvSpPr/>
          <p:nvPr/>
        </p:nvSpPr>
        <p:spPr>
          <a:xfrm>
            <a:off x="9772311" y="2281653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concept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E00EF8-41A0-4C3E-A194-C3F391CA61A4}"/>
              </a:ext>
            </a:extLst>
          </p:cNvPr>
          <p:cNvSpPr/>
          <p:nvPr/>
        </p:nvSpPr>
        <p:spPr>
          <a:xfrm>
            <a:off x="9772310" y="2580630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Technical adaptation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29100A-E604-413D-9796-25AC2EC7795D}"/>
              </a:ext>
            </a:extLst>
          </p:cNvPr>
          <p:cNvSpPr/>
          <p:nvPr/>
        </p:nvSpPr>
        <p:spPr>
          <a:xfrm>
            <a:off x="9772311" y="2879181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VDO demonstration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297454A-EA7C-4EDE-BAB1-03EDA87BA7CD}"/>
              </a:ext>
            </a:extLst>
          </p:cNvPr>
          <p:cNvSpPr/>
          <p:nvPr/>
        </p:nvSpPr>
        <p:spPr>
          <a:xfrm>
            <a:off x="9764586" y="1991945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coverage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8EC300-FA3D-4F3B-9160-E2D73C0F64D4}"/>
              </a:ext>
            </a:extLst>
          </p:cNvPr>
          <p:cNvSpPr txBox="1"/>
          <p:nvPr/>
        </p:nvSpPr>
        <p:spPr>
          <a:xfrm>
            <a:off x="7606595" y="5504707"/>
            <a:ext cx="1269933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2B1731-434B-4B22-AE0E-F7B018A0A5E8}"/>
              </a:ext>
            </a:extLst>
          </p:cNvPr>
          <p:cNvCxnSpPr>
            <a:cxnSpLocks/>
          </p:cNvCxnSpPr>
          <p:nvPr/>
        </p:nvCxnSpPr>
        <p:spPr>
          <a:xfrm>
            <a:off x="9548787" y="5730858"/>
            <a:ext cx="1860580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B06D6A-0CB3-44C4-9900-7BAEA11856D9}"/>
              </a:ext>
            </a:extLst>
          </p:cNvPr>
          <p:cNvSpPr txBox="1"/>
          <p:nvPr/>
        </p:nvSpPr>
        <p:spPr>
          <a:xfrm>
            <a:off x="9618645" y="5504707"/>
            <a:ext cx="1800835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education</a:t>
            </a:r>
          </a:p>
        </p:txBody>
      </p:sp>
      <p:sp>
        <p:nvSpPr>
          <p:cNvPr id="77" name="テキスト ボックス 4">
            <a:extLst>
              <a:ext uri="{FF2B5EF4-FFF2-40B4-BE49-F238E27FC236}">
                <a16:creationId xmlns:a16="http://schemas.microsoft.com/office/drawing/2014/main" id="{B90553B0-C264-42B8-8F1A-FA8972F8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3130794"/>
            <a:ext cx="2717350" cy="1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2. Completion sharing SF knowledge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87305A9-4C6B-4AB2-A522-D72F03A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4" y="3480488"/>
            <a:ext cx="1140861" cy="553549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Quality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Delivery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7E9C798-FD25-4113-A06A-0D2A2BFD1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" y="3606940"/>
            <a:ext cx="1786938" cy="94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F0276D-AC4C-460B-930D-A7DAAF3C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54" y="2366862"/>
            <a:ext cx="1860065" cy="106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4EAC5-00D3-4ABE-B4A7-87C33A97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45395"/>
          <a:stretch/>
        </p:blipFill>
        <p:spPr>
          <a:xfrm>
            <a:off x="3030802" y="2293674"/>
            <a:ext cx="2616511" cy="7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40A3-B38E-4B4A-B01B-12B41ED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02" y="805901"/>
            <a:ext cx="11327713" cy="539188"/>
          </a:xfrm>
        </p:spPr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D4C0CF-058D-4F2F-9AAD-0A5BB1B8E84B}"/>
              </a:ext>
            </a:extLst>
          </p:cNvPr>
          <p:cNvSpPr/>
          <p:nvPr/>
        </p:nvSpPr>
        <p:spPr>
          <a:xfrm>
            <a:off x="83309" y="2278070"/>
            <a:ext cx="3452787" cy="398036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041-848C-43B7-AD69-CE38346227C3}"/>
              </a:ext>
            </a:extLst>
          </p:cNvPr>
          <p:cNvSpPr txBox="1"/>
          <p:nvPr/>
        </p:nvSpPr>
        <p:spPr>
          <a:xfrm>
            <a:off x="896184" y="1937715"/>
            <a:ext cx="277414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1E39002-E571-4FA6-BD6C-156AC57E8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9707" y="3855847"/>
            <a:ext cx="1182195" cy="1340863"/>
          </a:xfrm>
          <a:prstGeom prst="rect">
            <a:avLst/>
          </a:prstGeom>
        </p:spPr>
      </p:pic>
      <p:pic>
        <p:nvPicPr>
          <p:cNvPr id="1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3E94AFFA-3430-4850-88B8-D8B8AF0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98" y="2779733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025F5-6864-4828-B692-2DE28BF7F46D}"/>
              </a:ext>
            </a:extLst>
          </p:cNvPr>
          <p:cNvSpPr txBox="1"/>
          <p:nvPr/>
        </p:nvSpPr>
        <p:spPr>
          <a:xfrm>
            <a:off x="683847" y="5420050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1C3C5A-CD4C-450E-997D-1F0E6155D9B6}"/>
              </a:ext>
            </a:extLst>
          </p:cNvPr>
          <p:cNvSpPr/>
          <p:nvPr/>
        </p:nvSpPr>
        <p:spPr>
          <a:xfrm>
            <a:off x="3190082" y="3726795"/>
            <a:ext cx="2119290" cy="64739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434F1-5201-45F0-88A5-C09B15958DBC}"/>
              </a:ext>
            </a:extLst>
          </p:cNvPr>
          <p:cNvSpPr txBox="1"/>
          <p:nvPr/>
        </p:nvSpPr>
        <p:spPr>
          <a:xfrm>
            <a:off x="3667437" y="3865828"/>
            <a:ext cx="15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5F84-D299-4430-8355-74667E35FA18}"/>
              </a:ext>
            </a:extLst>
          </p:cNvPr>
          <p:cNvSpPr txBox="1"/>
          <p:nvPr/>
        </p:nvSpPr>
        <p:spPr>
          <a:xfrm>
            <a:off x="8253992" y="2093596"/>
            <a:ext cx="1220922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64BA3-A7DB-4863-B24D-DEDD3B29B7AC}"/>
              </a:ext>
            </a:extLst>
          </p:cNvPr>
          <p:cNvSpPr txBox="1"/>
          <p:nvPr/>
        </p:nvSpPr>
        <p:spPr>
          <a:xfrm>
            <a:off x="658774" y="1288810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 Improve </a:t>
            </a:r>
            <a:r>
              <a:rPr lang="en-US" altLang="ja-JP" sz="1798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  <a:endParaRPr lang="en-US" sz="2797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0C501-8BDA-4C23-8930-E1A93D596379}"/>
              </a:ext>
            </a:extLst>
          </p:cNvPr>
          <p:cNvSpPr txBox="1"/>
          <p:nvPr/>
        </p:nvSpPr>
        <p:spPr>
          <a:xfrm>
            <a:off x="356454" y="222715"/>
            <a:ext cx="6359286" cy="5841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197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SF80 : [FAC] </a:t>
            </a:r>
            <a:r>
              <a:rPr lang="en-US" sz="3197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FAC Dashboard</a:t>
            </a:r>
            <a:endParaRPr lang="en-US" sz="3197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8926-23E4-410A-9BE3-F88C098B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72" y="2462224"/>
            <a:ext cx="6726685" cy="34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C1ACD-C0A6-4FF8-A0CA-648C522B10B0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E5D2-0965-4460-95E6-45E062C67FDF}"/>
              </a:ext>
            </a:extLst>
          </p:cNvPr>
          <p:cNvSpPr txBox="1"/>
          <p:nvPr/>
        </p:nvSpPr>
        <p:spPr>
          <a:xfrm>
            <a:off x="341355" y="1113204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To built up UI and generate data from SQL store procedure and views</a:t>
            </a:r>
            <a:endParaRPr lang="th-TH" sz="13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30347-5159-4ACB-881F-1BBEB4F80779}"/>
              </a:ext>
            </a:extLst>
          </p:cNvPr>
          <p:cNvSpPr txBox="1"/>
          <p:nvPr/>
        </p:nvSpPr>
        <p:spPr>
          <a:xfrm>
            <a:off x="341354" y="412659"/>
            <a:ext cx="7840705" cy="52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/>
              <a:t>SF080 </a:t>
            </a:r>
            <a:r>
              <a:rPr lang="en-US" sz="1798" dirty="0"/>
              <a:t>FAC Dashboard</a:t>
            </a:r>
            <a:endParaRPr lang="th-TH" sz="19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CF809-5F75-441E-9CBB-A64F146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606330"/>
            <a:ext cx="9038417" cy="438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982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7A74A-C677-4E95-BDD7-49B6319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75" y="62144"/>
            <a:ext cx="7494450" cy="318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7D2E8-AA07-46F2-A129-1ADB905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75" y="3248334"/>
            <a:ext cx="7494450" cy="310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24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09175"/>
              </p:ext>
            </p:extLst>
          </p:nvPr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5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Homepage FAC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71" y="1499768"/>
            <a:ext cx="345914" cy="345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824C-76CE-464F-A1EF-592E4B002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8188" y="2586989"/>
            <a:ext cx="5469311" cy="26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5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9985"/>
              </p:ext>
            </p:extLst>
          </p:nvPr>
        </p:nvGraphicFramePr>
        <p:xfrm>
          <a:off x="126495" y="946438"/>
          <a:ext cx="11939009" cy="53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980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706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4375227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38153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 &amp; Humid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4" y="155381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7" y="15110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8" y="140672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67" y="1539650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ACF78B5-4489-497E-B438-3E52793FAFD3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AECED-C186-472F-A8A0-693CCAC9D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43" y="2380699"/>
            <a:ext cx="5104802" cy="287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FBFD-2A53-4E0F-8D52-F72E7C54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396" y="3098759"/>
            <a:ext cx="5345107" cy="2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A850-CC62-45FB-B602-1259728B3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708136"/>
            <a:ext cx="5469312" cy="263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DCE7-8AE0-43B6-9E59-0368649E8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4784" y="3162732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9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Master">
  <a:themeElements>
    <a:clrScheme name="SSSグループ標準テンプレート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ed4 xmlns="ff5858a4-75c8-4160-bd01-798cb63e5f21">
      <UserInfo>
        <DisplayName/>
        <AccountId xsi:nil="true"/>
        <AccountType/>
      </UserInfo>
    </Approved4>
    <eColl_Rev xmlns="ff5858a4-75c8-4160-bd01-798cb63e5f21" xsi:nil="true"/>
    <Approved5 xmlns="ff5858a4-75c8-4160-bd01-798cb63e5f21">
      <UserInfo>
        <DisplayName/>
        <AccountId xsi:nil="true"/>
        <AccountType/>
      </UserInfo>
    </Approved5>
    <Reason_x0020_of_x0020_Change xmlns="ff5858a4-75c8-4160-bd01-798cb63e5f21" xsi:nil="true"/>
    <Approved6 xmlns="ff5858a4-75c8-4160-bd01-798cb63e5f21">
      <UserInfo>
        <DisplayName/>
        <AccountId xsi:nil="true"/>
        <AccountType/>
      </UserInfo>
    </Approved6>
    <Confidentiality xmlns="ff5858a4-75c8-4160-bd01-798cb63e5f21">Internal Used Only</Confidentiality>
    <Approved7 xmlns="ff5858a4-75c8-4160-bd01-798cb63e5f21">
      <UserInfo>
        <DisplayName/>
        <AccountId xsi:nil="true"/>
        <AccountType/>
      </UserInfo>
    </Approved7>
    <ViewWF xmlns="ff5858a4-75c8-4160-bd01-798cb63e5f21">
      <Url xsi:nil="true"/>
      <Description xsi:nil="true"/>
    </ViewWF>
    <Approved8 xmlns="ff5858a4-75c8-4160-bd01-798cb63e5f21">
      <UserInfo>
        <DisplayName/>
        <AccountId xsi:nil="true"/>
        <AccountType/>
      </UserInfo>
    </Approved8>
    <Target_x0020_Effective_x0020_Date xmlns="ff5858a4-75c8-4160-bd01-798cb63e5f21" xsi:nil="true"/>
    <Remark xmlns="ff5858a4-75c8-4160-bd01-798cb63e5f21" xsi:nil="true"/>
    <Originator xmlns="ff5858a4-75c8-4160-bd01-798cb63e5f21" xsi:nil="true"/>
    <ApprovalStatus xmlns="d5a36601-9d5b-46ed-8543-5a1db7cd15cb" xsi:nil="true"/>
    <eColl_Seq xmlns="ff5858a4-75c8-4160-bd01-798cb63e5f21" xsi:nil="true"/>
    <Effective_x0020_Date xmlns="ff5858a4-75c8-4160-bd01-798cb63e5f21" xsi:nil="true"/>
    <eColl_Classname xmlns="ff5858a4-75c8-4160-bd01-798cb63e5f21" xsi:nil="true"/>
    <Retention_x0020_Period xmlns="cbdec91b-d404-4684-abff-c5110d00f1a3">N/A</Retention_x0020_Period>
    <Scope_x0020_of_x0020_disclosure xmlns="ff5858a4-75c8-4160-bd01-798cb63e5f21" xsi:nil="true"/>
    <eColl_Owner xmlns="ff5858a4-75c8-4160-bd01-798cb63e5f21" xsi:nil="true"/>
    <eColl_DataNumber xmlns="ff5858a4-75c8-4160-bd01-798cb63e5f21" xsi:nil="true"/>
    <eColl_ID xmlns="ff5858a4-75c8-4160-bd01-798cb63e5f21" xsi:nil="true"/>
    <WorkFlowStatus xmlns="ff5858a4-75c8-4160-bd01-798cb63e5f21">Pending</WorkFlowStatus>
    <Distribute_x0020_CC xmlns="ff5858a4-75c8-4160-bd01-798cb63e5f21">
      <UserInfo>
        <DisplayName/>
        <AccountId xsi:nil="true"/>
        <AccountType/>
      </UserInfo>
    </Distribute_x0020_CC>
    <Approved1 xmlns="ff5858a4-75c8-4160-bd01-798cb63e5f21">
      <UserInfo>
        <DisplayName/>
        <AccountId xsi:nil="true"/>
        <AccountType/>
      </UserInfo>
    </Approved1>
    <eColl_Status xmlns="ff5858a4-75c8-4160-bd01-798cb63e5f21" xsi:nil="true"/>
    <Approved2 xmlns="ff5858a4-75c8-4160-bd01-798cb63e5f21">
      <UserInfo>
        <DisplayName/>
        <AccountId xsi:nil="true"/>
        <AccountType/>
      </UserInfo>
    </Approved2>
    <ItemTempID xmlns="d5a36601-9d5b-46ed-8543-5a1db7cd15cb" xsi:nil="true"/>
    <Approved3 xmlns="ff5858a4-75c8-4160-bd01-798cb63e5f21">
      <UserInfo>
        <DisplayName/>
        <AccountId xsi:nil="true"/>
        <AccountType/>
      </UserInfo>
    </Approved3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9812959088E4E8A8FCFC804B08325" ma:contentTypeVersion="33" ma:contentTypeDescription="Create a new document." ma:contentTypeScope="" ma:versionID="6f53f535e46ae34fdb501a6300c92b03">
  <xsd:schema xmlns:xsd="http://www.w3.org/2001/XMLSchema" xmlns:xs="http://www.w3.org/2001/XMLSchema" xmlns:p="http://schemas.microsoft.com/office/2006/metadata/properties" xmlns:ns2="ff5858a4-75c8-4160-bd01-798cb63e5f21" xmlns:ns3="cbdec91b-d404-4684-abff-c5110d00f1a3" xmlns:ns4="d5a36601-9d5b-46ed-8543-5a1db7cd15cb" xmlns:ns5="4b535fdb-b4f0-40c9-8378-88896d46f5f9" targetNamespace="http://schemas.microsoft.com/office/2006/metadata/properties" ma:root="true" ma:fieldsID="9517404d5ffee1daf965bac36f873dc5" ns2:_="" ns3:_="" ns4:_="" ns5:_="">
    <xsd:import namespace="ff5858a4-75c8-4160-bd01-798cb63e5f21"/>
    <xsd:import namespace="cbdec91b-d404-4684-abff-c5110d00f1a3"/>
    <xsd:import namespace="d5a36601-9d5b-46ed-8543-5a1db7cd15cb"/>
    <xsd:import namespace="4b535fdb-b4f0-40c9-8378-88896d46f5f9"/>
    <xsd:element name="properties">
      <xsd:complexType>
        <xsd:sequence>
          <xsd:element name="documentManagement">
            <xsd:complexType>
              <xsd:all>
                <xsd:element ref="ns2:Remark" minOccurs="0"/>
                <xsd:element ref="ns2:Confidentiality" minOccurs="0"/>
                <xsd:element ref="ns2:Scope_x0020_of_x0020_disclosure" minOccurs="0"/>
                <xsd:element ref="ns2:eColl_ID" minOccurs="0"/>
                <xsd:element ref="ns2:eColl_DataNumber" minOccurs="0"/>
                <xsd:element ref="ns2:eColl_Rev" minOccurs="0"/>
                <xsd:element ref="ns2:eColl_Seq" minOccurs="0"/>
                <xsd:element ref="ns2:eColl_Owner" minOccurs="0"/>
                <xsd:element ref="ns2:eColl_Status" minOccurs="0"/>
                <xsd:element ref="ns2:eColl_Classname" minOccurs="0"/>
                <xsd:element ref="ns2:Target_x0020_Effective_x0020_Date" minOccurs="0"/>
                <xsd:element ref="ns2:Effective_x0020_Date" minOccurs="0"/>
                <xsd:element ref="ns2:Distribute_x0020_CC" minOccurs="0"/>
                <xsd:element ref="ns2:Originator" minOccurs="0"/>
                <xsd:element ref="ns2:Reason_x0020_of_x0020_Change" minOccurs="0"/>
                <xsd:element ref="ns2:Approved1" minOccurs="0"/>
                <xsd:element ref="ns2:Approved2" minOccurs="0"/>
                <xsd:element ref="ns2:Approved3" minOccurs="0"/>
                <xsd:element ref="ns2:Approved4" minOccurs="0"/>
                <xsd:element ref="ns2:Approved5" minOccurs="0"/>
                <xsd:element ref="ns2:Approved6" minOccurs="0"/>
                <xsd:element ref="ns2:Approved7" minOccurs="0"/>
                <xsd:element ref="ns2:Approved8" minOccurs="0"/>
                <xsd:element ref="ns2:WorkFlowStatus" minOccurs="0"/>
                <xsd:element ref="ns2:ViewWF" minOccurs="0"/>
                <xsd:element ref="ns3:Retention_x0020_Period" minOccurs="0"/>
                <xsd:element ref="ns4:ApprovalStatus" minOccurs="0"/>
                <xsd:element ref="ns4:ItemTempID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8a4-75c8-4160-bd01-798cb63e5f21" elementFormDefault="qualified">
    <xsd:import namespace="http://schemas.microsoft.com/office/2006/documentManagement/types"/>
    <xsd:import namespace="http://schemas.microsoft.com/office/infopath/2007/PartnerControls"/>
    <xsd:element name="Remark" ma:index="8" nillable="true" ma:displayName="Remark" ma:internalName="Remark">
      <xsd:simpleType>
        <xsd:restriction base="dms:Text">
          <xsd:maxLength value="255"/>
        </xsd:restriction>
      </xsd:simpleType>
    </xsd:element>
    <xsd:element name="Confidentiality" ma:index="9" nillable="true" ma:displayName="Confidentiality" ma:default="Internal Used Only" ma:format="Dropdown" ma:internalName="Confidentiality">
      <xsd:simpleType>
        <xsd:restriction base="dms:Choice">
          <xsd:enumeration value="Secret"/>
          <xsd:enumeration value="Confidential"/>
          <xsd:enumeration value="Internal Used Only"/>
        </xsd:restriction>
      </xsd:simpleType>
    </xsd:element>
    <xsd:element name="Scope_x0020_of_x0020_disclosure" ma:index="10" nillable="true" ma:displayName="Scope of disclosure" ma:format="Dropdown" ma:internalName="Scope_x0020_of_x0020_disclosure">
      <xsd:simpleType>
        <xsd:restriction base="dms:Choice">
          <xsd:enumeration value="Sony Group Only"/>
          <xsd:enumeration value="SDT Only"/>
          <xsd:enumeration value="Div. Only"/>
          <xsd:enumeration value="Dept. Only"/>
          <xsd:enumeration value="Section Only"/>
          <xsd:enumeration value="Specific"/>
        </xsd:restriction>
      </xsd:simpleType>
    </xsd:element>
    <xsd:element name="eColl_ID" ma:index="11" nillable="true" ma:displayName="eColl_ID" ma:internalName="eColl_ID">
      <xsd:simpleType>
        <xsd:restriction base="dms:Text">
          <xsd:maxLength value="255"/>
        </xsd:restriction>
      </xsd:simpleType>
    </xsd:element>
    <xsd:element name="eColl_DataNumber" ma:index="12" nillable="true" ma:displayName="eColl_DataNumber" ma:internalName="eColl_DataNumber">
      <xsd:simpleType>
        <xsd:restriction base="dms:Text">
          <xsd:maxLength value="255"/>
        </xsd:restriction>
      </xsd:simpleType>
    </xsd:element>
    <xsd:element name="eColl_Rev" ma:index="13" nillable="true" ma:displayName="eColl_Rev" ma:internalName="eColl_Rev">
      <xsd:simpleType>
        <xsd:restriction base="dms:Text">
          <xsd:maxLength value="255"/>
        </xsd:restriction>
      </xsd:simpleType>
    </xsd:element>
    <xsd:element name="eColl_Seq" ma:index="14" nillable="true" ma:displayName="eColl_Seq" ma:internalName="eColl_Seq">
      <xsd:simpleType>
        <xsd:restriction base="dms:Text">
          <xsd:maxLength value="255"/>
        </xsd:restriction>
      </xsd:simpleType>
    </xsd:element>
    <xsd:element name="eColl_Owner" ma:index="15" nillable="true" ma:displayName="eColl_Owner" ma:internalName="eColl_Owner">
      <xsd:simpleType>
        <xsd:restriction base="dms:Text">
          <xsd:maxLength value="255"/>
        </xsd:restriction>
      </xsd:simpleType>
    </xsd:element>
    <xsd:element name="eColl_Status" ma:index="16" nillable="true" ma:displayName="eColl_Status" ma:internalName="eColl_Status">
      <xsd:simpleType>
        <xsd:restriction base="dms:Text">
          <xsd:maxLength value="255"/>
        </xsd:restriction>
      </xsd:simpleType>
    </xsd:element>
    <xsd:element name="eColl_Classname" ma:index="17" nillable="true" ma:displayName="eColl_Classname" ma:internalName="eColl_Classname">
      <xsd:simpleType>
        <xsd:restriction base="dms:Text">
          <xsd:maxLength value="255"/>
        </xsd:restriction>
      </xsd:simpleType>
    </xsd:element>
    <xsd:element name="Target_x0020_Effective_x0020_Date" ma:index="18" nillable="true" ma:displayName="Target Effective Date" ma:format="DateOnly" ma:internalName="Target_x0020_Effective_x0020_Date">
      <xsd:simpleType>
        <xsd:restriction base="dms:DateTime"/>
      </xsd:simpleType>
    </xsd:element>
    <xsd:element name="Effective_x0020_Date" ma:index="19" nillable="true" ma:displayName="Effective Date" ma:format="DateOnly" ma:internalName="Effective_x0020_Date">
      <xsd:simpleType>
        <xsd:restriction base="dms:DateTime"/>
      </xsd:simpleType>
    </xsd:element>
    <xsd:element name="Distribute_x0020_CC" ma:index="20" nillable="true" ma:displayName="Distribute CC" ma:list="UserInfo" ma:SearchPeopleOnly="false" ma:SharePointGroup="0" ma:internalName="Distribute_x0020_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1" nillable="true" ma:displayName="Originator" ma:internalName="Originator">
      <xsd:simpleType>
        <xsd:restriction base="dms:Text">
          <xsd:maxLength value="255"/>
        </xsd:restriction>
      </xsd:simpleType>
    </xsd:element>
    <xsd:element name="Reason_x0020_of_x0020_Change" ma:index="22" nillable="true" ma:displayName="Reason of Change" ma:internalName="Reason_x0020_of_x0020_Change">
      <xsd:simpleType>
        <xsd:restriction base="dms:Text">
          <xsd:maxLength value="255"/>
        </xsd:restriction>
      </xsd:simpleType>
    </xsd:element>
    <xsd:element name="Approved1" ma:index="23" nillable="true" ma:displayName="Approved1" ma:list="UserInfo" ma:SearchPeopleOnly="false" ma:SharePointGroup="0" ma:internalName="Approved1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2" ma:index="24" nillable="true" ma:displayName="Approved2" ma:list="UserInfo" ma:SearchPeopleOnly="false" ma:SharePointGroup="0" ma:internalName="Approved2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3" ma:index="25" nillable="true" ma:displayName="Approved3" ma:list="UserInfo" ma:SearchPeopleOnly="false" ma:SharePointGroup="0" ma:internalName="Approved3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4" ma:index="26" nillable="true" ma:displayName="Approved4" ma:list="UserInfo" ma:SearchPeopleOnly="false" ma:SharePointGroup="0" ma:internalName="Approved4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5" ma:index="27" nillable="true" ma:displayName="Approved5" ma:list="UserInfo" ma:SearchPeopleOnly="false" ma:SharePointGroup="0" ma:internalName="Approved5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6" ma:index="28" nillable="true" ma:displayName="Approved6" ma:list="UserInfo" ma:SearchPeopleOnly="false" ma:SharePointGroup="0" ma:internalName="Approved6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7" ma:index="29" nillable="true" ma:displayName="Approved7" ma:list="UserInfo" ma:SearchPeopleOnly="false" ma:SharePointGroup="0" ma:internalName="Approved7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8" ma:index="30" nillable="true" ma:displayName="Approved8" ma:list="UserInfo" ma:SearchPeopleOnly="false" ma:SharePointGroup="0" ma:internalName="Approved8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WorkFlowStatus" ma:index="31" nillable="true" ma:displayName="WorkFlowStatus" ma:default="Pending" ma:format="Dropdown" ma:internalName="WorkFlowStatus">
      <xsd:simpleType>
        <xsd:restriction base="dms:Choice">
          <xsd:enumeration value="Pending"/>
          <xsd:enumeration value="Complete"/>
          <xsd:enumeration value="Cancel"/>
        </xsd:restriction>
      </xsd:simpleType>
    </xsd:element>
    <xsd:element name="ViewWF" ma:index="32" nillable="true" ma:displayName="ViewWF" ma:format="Hyperlink" ma:internalName="ViewW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ec91b-d404-4684-abff-c5110d00f1a3" elementFormDefault="qualified">
    <xsd:import namespace="http://schemas.microsoft.com/office/2006/documentManagement/types"/>
    <xsd:import namespace="http://schemas.microsoft.com/office/infopath/2007/PartnerControls"/>
    <xsd:element name="Retention_x0020_Period" ma:index="33" nillable="true" ma:displayName="Retention Period (Year)" ma:default="N/A" ma:format="Dropdown" ma:internalName="Retention_x0020_Period">
      <xsd:simpleType>
        <xsd:restriction base="dms:Choice">
          <xsd:enumeration value="N/A"/>
          <xsd:enumeration value="1"/>
          <xsd:enumeration value="1+1 calendar year"/>
          <xsd:enumeration value="3"/>
          <xsd:enumeration value="3+1 calendar year"/>
          <xsd:enumeration value="5"/>
          <xsd:enumeration value="5+1 calendar year"/>
          <xsd:enumeration value="10"/>
          <xsd:enumeration value="10+1 calendar year"/>
          <xsd:enumeration value="15"/>
          <xsd:enumeration value="15+1 calendar year"/>
          <xsd:enumeration value="20"/>
          <xsd:enumeration value="20+1 calendar yea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36601-9d5b-46ed-8543-5a1db7cd15cb" elementFormDefault="qualified">
    <xsd:import namespace="http://schemas.microsoft.com/office/2006/documentManagement/types"/>
    <xsd:import namespace="http://schemas.microsoft.com/office/infopath/2007/PartnerControls"/>
    <xsd:element name="ApprovalStatus" ma:index="34" nillable="true" ma:displayName="ApprovalStatus" ma:hidden="true" ma:internalName="ApprovalStatus" ma:readOnly="false">
      <xsd:simpleType>
        <xsd:restriction base="dms:Text">
          <xsd:maxLength value="255"/>
        </xsd:restriction>
      </xsd:simpleType>
    </xsd:element>
    <xsd:element name="ItemTempID" ma:index="35" nillable="true" ma:displayName="ItemTempID" ma:hidden="true" ma:internalName="ItemTemp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35fdb-b4f0-40c9-8378-88896d46f5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45DFD3-4A5A-450F-A027-E924185F2BEE}">
  <ds:schemaRefs>
    <ds:schemaRef ds:uri="http://schemas.microsoft.com/office/2006/metadata/properties"/>
    <ds:schemaRef ds:uri="http://schemas.microsoft.com/office/infopath/2007/PartnerControls"/>
    <ds:schemaRef ds:uri="ff5858a4-75c8-4160-bd01-798cb63e5f21"/>
    <ds:schemaRef ds:uri="d5a36601-9d5b-46ed-8543-5a1db7cd15cb"/>
    <ds:schemaRef ds:uri="cbdec91b-d404-4684-abff-c5110d00f1a3"/>
  </ds:schemaRefs>
</ds:datastoreItem>
</file>

<file path=customXml/itemProps2.xml><?xml version="1.0" encoding="utf-8"?>
<ds:datastoreItem xmlns:ds="http://schemas.openxmlformats.org/officeDocument/2006/customXml" ds:itemID="{940D3564-755D-49F2-8C4A-3D85A05BEF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E66860-D5EE-4AB6-912D-BE559DE17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858a4-75c8-4160-bd01-798cb63e5f21"/>
    <ds:schemaRef ds:uri="cbdec91b-d404-4684-abff-c5110d00f1a3"/>
    <ds:schemaRef ds:uri="d5a36601-9d5b-46ed-8543-5a1db7cd15cb"/>
    <ds:schemaRef ds:uri="4b535fdb-b4f0-40c9-8378-88896d46f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8112</TotalTime>
  <Words>1799</Words>
  <Application>Microsoft Office PowerPoint</Application>
  <PresentationFormat>Widescreen</PresentationFormat>
  <Paragraphs>504</Paragraphs>
  <Slides>33</Slides>
  <Notes>4</Notes>
  <HiddenSlides>15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Meiryo</vt:lpstr>
      <vt:lpstr>Meiryo UI</vt:lpstr>
      <vt:lpstr>Arial</vt:lpstr>
      <vt:lpstr>Calibri</vt:lpstr>
      <vt:lpstr>Calibri Light</vt:lpstr>
      <vt:lpstr>SST</vt:lpstr>
      <vt:lpstr>Tahoma</vt:lpstr>
      <vt:lpstr>Wingdings</vt:lpstr>
      <vt:lpstr>1_Office Theme</vt:lpstr>
      <vt:lpstr>2_Office Theme</vt:lpstr>
      <vt:lpstr>White Master</vt:lpstr>
      <vt:lpstr>PowerPoint Presentation</vt:lpstr>
      <vt:lpstr>PowerPoint Presentation</vt:lpstr>
      <vt:lpstr>Situation</vt:lpstr>
      <vt:lpstr>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Puttaraksa Rattakul (SDT)</dc:creator>
  <cp:lastModifiedBy>User, Traning (SDT)</cp:lastModifiedBy>
  <cp:revision>279</cp:revision>
  <dcterms:created xsi:type="dcterms:W3CDTF">2022-06-22T07:54:51Z</dcterms:created>
  <dcterms:modified xsi:type="dcterms:W3CDTF">2022-10-07T01:58:28Z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0x010100EDC9812959088E4E8A8FCFC804B08325</vt:lpwstr>
  </property>
</Properties>
</file>